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commentAuthors.xml" ContentType="application/vnd.openxmlformats-officedocument.presentationml.commentAuthors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charts/chart1.xml" ContentType="application/vnd.openxmlformats-officedocument.drawingml.char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theme/theme7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775" r:id="rId2"/>
    <p:sldMasterId id="2147483738" r:id="rId3"/>
    <p:sldMasterId id="2147483751" r:id="rId4"/>
    <p:sldMasterId id="2147483763" r:id="rId5"/>
  </p:sldMasterIdLst>
  <p:notesMasterIdLst>
    <p:notesMasterId r:id="rId24"/>
  </p:notesMasterIdLst>
  <p:handoutMasterIdLst>
    <p:handoutMasterId r:id="rId25"/>
  </p:handoutMasterIdLst>
  <p:sldIdLst>
    <p:sldId id="533" r:id="rId6"/>
    <p:sldId id="547" r:id="rId7"/>
    <p:sldId id="495" r:id="rId8"/>
    <p:sldId id="549" r:id="rId9"/>
    <p:sldId id="521" r:id="rId10"/>
    <p:sldId id="524" r:id="rId11"/>
    <p:sldId id="529" r:id="rId12"/>
    <p:sldId id="530" r:id="rId13"/>
    <p:sldId id="531" r:id="rId14"/>
    <p:sldId id="544" r:id="rId15"/>
    <p:sldId id="532" r:id="rId16"/>
    <p:sldId id="535" r:id="rId17"/>
    <p:sldId id="538" r:id="rId18"/>
    <p:sldId id="550" r:id="rId19"/>
    <p:sldId id="546" r:id="rId20"/>
    <p:sldId id="548" r:id="rId21"/>
    <p:sldId id="528" r:id="rId22"/>
    <p:sldId id="537" r:id="rId23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layer" initials="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76092"/>
    <a:srgbClr val="FF3300"/>
    <a:srgbClr val="FF9999"/>
    <a:srgbClr val="FF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088" autoAdjust="0"/>
    <p:restoredTop sz="99310" autoAdjust="0"/>
  </p:normalViewPr>
  <p:slideViewPr>
    <p:cSldViewPr>
      <p:cViewPr>
        <p:scale>
          <a:sx n="112" d="100"/>
          <a:sy n="112" d="100"/>
        </p:scale>
        <p:origin x="-72" y="15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970" y="-96"/>
      </p:cViewPr>
      <p:guideLst>
        <p:guide orient="horz" pos="3126"/>
        <p:guide pos="214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&#1077;&#1084;&#1077;&#1094;\&#1056;&#1072;&#1073;&#1086;&#1095;&#1080;&#1081;%20&#1089;&#1090;&#1086;&#1083;\&#1056;&#1072;&#1073;&#1086;&#1095;&#1080;&#1077;%20&#1076;&#1086;&#1082;&#1091;&#1084;&#1077;&#1085;&#1090;&#1099;\&#1055;&#1056;&#1054;&#1044;&#1059;&#1050;&#1058;&#1067;\&#1055;&#1050;%20&#1040;&#1055;&#1058;&#1045;&#1050;&#1040;\&#1041;&#1088;&#1080;&#1092;&#1080;&#1085;&#1075;%20&#1087;&#1086;%20&#1059;&#1057;\&#1041;&#1088;&#1080;&#1092;&#1080;&#1085;&#1075;%202014\&#1040;&#1085;&#1072;&#1083;&#1080;&#1079;%202014\&#1044;&#1080;&#1085;&#1072;&#1084;&#1080;&#1082;&#1072;%20&#1087;&#1088;&#1080;&#1088;&#1086;&#1089;&#1090;&#1072;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sz="1800" b="0" baseline="0" dirty="0" smtClean="0">
                <a:solidFill>
                  <a:srgbClr val="376092"/>
                </a:solidFill>
              </a:rPr>
              <a:t>Кол-во автоматизированных ТТ</a:t>
            </a:r>
            <a:endParaRPr lang="ru-RU" sz="1800" b="0" dirty="0">
              <a:solidFill>
                <a:srgbClr val="376092"/>
              </a:solidFill>
            </a:endParaRP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'автоматизировано аптек'!$A$13</c:f>
              <c:strCache>
                <c:ptCount val="1"/>
                <c:pt idx="0">
                  <c:v>Автоматизировано аптек</c:v>
                </c:pt>
              </c:strCache>
            </c:strRef>
          </c:tx>
          <c:dPt>
            <c:idx val="6"/>
            <c:spPr>
              <a:solidFill>
                <a:srgbClr val="00B050"/>
              </a:solidFill>
            </c:spPr>
          </c:dPt>
          <c:dPt>
            <c:idx val="7"/>
            <c:spPr>
              <a:solidFill>
                <a:srgbClr val="00B050"/>
              </a:solidFill>
            </c:spPr>
          </c:dPt>
          <c:dLbls>
            <c:dLbl>
              <c:idx val="1"/>
              <c:layout>
                <c:manualLayout>
                  <c:x val="-4.1797283176593578E-3"/>
                  <c:y val="6.9899529058802916E-3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6.9899529058802916E-3"/>
                </c:manualLayout>
              </c:layout>
              <c:showVal val="1"/>
            </c:dLbl>
            <c:dLbl>
              <c:idx val="4"/>
              <c:layout>
                <c:manualLayout>
                  <c:x val="-1.0970415537022825E-7"/>
                  <c:y val="-3.495251647936441E-3"/>
                </c:manualLayout>
              </c:layout>
              <c:showVal val="1"/>
            </c:dLbl>
            <c:dLbl>
              <c:idx val="6"/>
              <c:spPr/>
              <c:txPr>
                <a:bodyPr/>
                <a:lstStyle/>
                <a:p>
                  <a:pPr>
                    <a:defRPr b="1">
                      <a:solidFill>
                        <a:srgbClr val="00B050"/>
                      </a:solidFill>
                    </a:defRPr>
                  </a:pPr>
                  <a:endParaRPr lang="ru-RU"/>
                </a:p>
              </c:txPr>
            </c:dLbl>
            <c:dLbl>
              <c:idx val="7"/>
              <c:spPr/>
              <c:txPr>
                <a:bodyPr/>
                <a:lstStyle/>
                <a:p>
                  <a:pPr>
                    <a:defRPr b="1">
                      <a:solidFill>
                        <a:srgbClr val="00B050"/>
                      </a:solidFill>
                    </a:defRPr>
                  </a:pPr>
                  <a:endParaRPr lang="ru-RU"/>
                </a:p>
              </c:txPr>
            </c:dLbl>
            <c:showVal val="1"/>
          </c:dLbls>
          <c:cat>
            <c:strRef>
              <c:f>'автоматизировано аптек'!$B$12:$I$12</c:f>
              <c:strCache>
                <c:ptCount val="8"/>
                <c:pt idx="0">
                  <c:v>2009 год</c:v>
                </c:pt>
                <c:pt idx="1">
                  <c:v>2010 год</c:v>
                </c:pt>
                <c:pt idx="2">
                  <c:v>2011 год</c:v>
                </c:pt>
                <c:pt idx="3">
                  <c:v>2012 год</c:v>
                </c:pt>
                <c:pt idx="4">
                  <c:v>2013 год</c:v>
                </c:pt>
                <c:pt idx="5">
                  <c:v>2014 год</c:v>
                </c:pt>
                <c:pt idx="6">
                  <c:v>2015 год (план)</c:v>
                </c:pt>
                <c:pt idx="7">
                  <c:v>2016 год (план)</c:v>
                </c:pt>
              </c:strCache>
            </c:strRef>
          </c:cat>
          <c:val>
            <c:numRef>
              <c:f>'автоматизировано аптек'!$B$13:$I$13</c:f>
              <c:numCache>
                <c:formatCode>General</c:formatCode>
                <c:ptCount val="8"/>
                <c:pt idx="0">
                  <c:v>45</c:v>
                </c:pt>
                <c:pt idx="1">
                  <c:v>94</c:v>
                </c:pt>
                <c:pt idx="2">
                  <c:v>194</c:v>
                </c:pt>
                <c:pt idx="3">
                  <c:v>289</c:v>
                </c:pt>
                <c:pt idx="4">
                  <c:v>387</c:v>
                </c:pt>
                <c:pt idx="5">
                  <c:v>628</c:v>
                </c:pt>
                <c:pt idx="6">
                  <c:v>993</c:v>
                </c:pt>
                <c:pt idx="7">
                  <c:v>1493</c:v>
                </c:pt>
              </c:numCache>
            </c:numRef>
          </c:val>
        </c:ser>
        <c:dLbls/>
        <c:axId val="35924224"/>
        <c:axId val="35946496"/>
      </c:barChart>
      <c:barChart>
        <c:barDir val="col"/>
        <c:grouping val="clustered"/>
        <c:ser>
          <c:idx val="1"/>
          <c:order val="1"/>
          <c:tx>
            <c:strRef>
              <c:f>'автоматизировано аптек'!$A$14</c:f>
              <c:strCache>
                <c:ptCount val="1"/>
                <c:pt idx="0">
                  <c:v>Доля в рынке</c:v>
                </c:pt>
              </c:strCache>
            </c:strRef>
          </c:tx>
          <c:dLbls>
            <c:dLbl>
              <c:idx val="1"/>
              <c:layout>
                <c:manualLayout>
                  <c:x val="0"/>
                  <c:y val="5.5919623247042347E-2"/>
                </c:manualLayout>
              </c:layout>
              <c:showVal val="1"/>
            </c:dLbl>
            <c:dLbl>
              <c:idx val="2"/>
              <c:layout>
                <c:manualLayout>
                  <c:x val="1.3932427725531185E-3"/>
                  <c:y val="6.9899529058803006E-2"/>
                </c:manualLayout>
              </c:layout>
              <c:showVal val="1"/>
            </c:dLbl>
            <c:dLbl>
              <c:idx val="3"/>
              <c:layout>
                <c:manualLayout>
                  <c:x val="-1.3932427725531185E-3"/>
                  <c:y val="6.29095761529226E-2"/>
                </c:manualLayout>
              </c:layout>
              <c:showVal val="1"/>
            </c:dLbl>
            <c:dLbl>
              <c:idx val="4"/>
              <c:layout>
                <c:manualLayout>
                  <c:x val="-5.1084978188920487E-17"/>
                  <c:y val="6.29095761529226E-2"/>
                </c:manualLayout>
              </c:layout>
              <c:showVal val="1"/>
            </c:dLbl>
            <c:dLbl>
              <c:idx val="5"/>
              <c:layout>
                <c:manualLayout>
                  <c:x val="0"/>
                  <c:y val="6.6404552605862699E-2"/>
                </c:manualLayout>
              </c:layout>
              <c:showVal val="1"/>
            </c:dLbl>
            <c:dLbl>
              <c:idx val="6"/>
              <c:layout>
                <c:manualLayout>
                  <c:x val="-1.0216995637784097E-16"/>
                  <c:y val="6.2909576152922503E-2"/>
                </c:manualLayout>
              </c:layout>
              <c:showVal val="1"/>
            </c:dLbl>
            <c:dLbl>
              <c:idx val="7"/>
              <c:layout>
                <c:manualLayout>
                  <c:x val="1.3932427725531185E-3"/>
                  <c:y val="6.2909576152922628E-2"/>
                </c:manualLayout>
              </c:layout>
              <c:showVal val="1"/>
            </c:dLbl>
            <c:showVal val="1"/>
          </c:dLbls>
          <c:trendline>
            <c:trendlineType val="exp"/>
          </c:trendline>
          <c:cat>
            <c:strRef>
              <c:f>'автоматизировано аптек'!$B$12:$I$12</c:f>
              <c:strCache>
                <c:ptCount val="8"/>
                <c:pt idx="0">
                  <c:v>2009 год</c:v>
                </c:pt>
                <c:pt idx="1">
                  <c:v>2010 год</c:v>
                </c:pt>
                <c:pt idx="2">
                  <c:v>2011 год</c:v>
                </c:pt>
                <c:pt idx="3">
                  <c:v>2012 год</c:v>
                </c:pt>
                <c:pt idx="4">
                  <c:v>2013 год</c:v>
                </c:pt>
                <c:pt idx="5">
                  <c:v>2014 год</c:v>
                </c:pt>
                <c:pt idx="6">
                  <c:v>2015 год (план)</c:v>
                </c:pt>
                <c:pt idx="7">
                  <c:v>2016 год (план)</c:v>
                </c:pt>
              </c:strCache>
            </c:strRef>
          </c:cat>
          <c:val>
            <c:numRef>
              <c:f>'автоматизировано аптек'!$B$14:$I$14</c:f>
              <c:numCache>
                <c:formatCode>0.0%</c:formatCode>
                <c:ptCount val="8"/>
                <c:pt idx="1">
                  <c:v>3.992185509216005E-3</c:v>
                </c:pt>
                <c:pt idx="2">
                  <c:v>8.315117226008327E-3</c:v>
                </c:pt>
                <c:pt idx="3">
                  <c:v>1.3919660918986609E-2</c:v>
                </c:pt>
                <c:pt idx="4">
                  <c:v>1.8667695721383448E-2</c:v>
                </c:pt>
                <c:pt idx="5">
                  <c:v>2.929241102663372E-2</c:v>
                </c:pt>
                <c:pt idx="6">
                  <c:v>4.6317458836699507E-2</c:v>
                </c:pt>
                <c:pt idx="7">
                  <c:v>6.9639442138159424E-2</c:v>
                </c:pt>
              </c:numCache>
            </c:numRef>
          </c:val>
        </c:ser>
        <c:dLbls/>
        <c:axId val="35949568"/>
        <c:axId val="35948032"/>
      </c:barChart>
      <c:catAx>
        <c:axId val="35924224"/>
        <c:scaling>
          <c:orientation val="minMax"/>
        </c:scaling>
        <c:axPos val="b"/>
        <c:tickLblPos val="nextTo"/>
        <c:crossAx val="35946496"/>
        <c:crosses val="autoZero"/>
        <c:auto val="1"/>
        <c:lblAlgn val="ctr"/>
        <c:lblOffset val="100"/>
      </c:catAx>
      <c:valAx>
        <c:axId val="35946496"/>
        <c:scaling>
          <c:orientation val="minMax"/>
        </c:scaling>
        <c:axPos val="l"/>
        <c:majorGridlines/>
        <c:numFmt formatCode="General" sourceLinked="1"/>
        <c:tickLblPos val="nextTo"/>
        <c:crossAx val="35924224"/>
        <c:crosses val="autoZero"/>
        <c:crossBetween val="between"/>
      </c:valAx>
      <c:valAx>
        <c:axId val="35948032"/>
        <c:scaling>
          <c:orientation val="minMax"/>
        </c:scaling>
        <c:axPos val="r"/>
        <c:numFmt formatCode="General" sourceLinked="1"/>
        <c:tickLblPos val="nextTo"/>
        <c:crossAx val="35949568"/>
        <c:crosses val="max"/>
        <c:crossBetween val="between"/>
      </c:valAx>
      <c:catAx>
        <c:axId val="35949568"/>
        <c:scaling>
          <c:orientation val="minMax"/>
        </c:scaling>
        <c:delete val="1"/>
        <c:axPos val="b"/>
        <c:tickLblPos val="nextTo"/>
        <c:crossAx val="35948032"/>
        <c:crosses val="autoZero"/>
        <c:auto val="1"/>
        <c:lblAlgn val="ctr"/>
        <c:lblOffset val="100"/>
      </c:catAx>
    </c:plotArea>
    <c:legend>
      <c:legendPos val="b"/>
      <c:layout/>
    </c:legend>
    <c:plotVisOnly val="1"/>
    <c:dispBlanksAs val="gap"/>
  </c:chart>
  <c:externalData r:id="rId2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1098" y="0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AFDAEA-B2F1-4AA7-9749-1B98EA94856C}" type="datetimeFigureOut">
              <a:rPr lang="ru-RU" smtClean="0"/>
              <a:pPr/>
              <a:t>07.03.2014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4"/>
            <a:ext cx="294495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1098" y="9428164"/>
            <a:ext cx="294495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22A375-4877-4DEE-A193-EA41D7C1F9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94930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341" cy="495696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745" y="0"/>
            <a:ext cx="2945341" cy="495696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EF25C55-D5BF-4BA8-ADE1-8A4BED5DB2FC}" type="datetimeFigureOut">
              <a:rPr lang="ru-RU"/>
              <a:pPr>
                <a:defRPr/>
              </a:pPr>
              <a:t>07.03.2014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8" tIns="45784" rIns="91568" bIns="45784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1" y="4715471"/>
            <a:ext cx="5438776" cy="4466034"/>
          </a:xfrm>
          <a:prstGeom prst="rect">
            <a:avLst/>
          </a:prstGeom>
        </p:spPr>
        <p:txBody>
          <a:bodyPr vert="horz" lIns="91568" tIns="45784" rIns="91568" bIns="45784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9354"/>
            <a:ext cx="2945341" cy="495696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745" y="9429354"/>
            <a:ext cx="2945341" cy="495696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C2BD4F0-3E5B-4F9A-8411-71BB77A4680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855143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23913" y="747713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2BD4F0-3E5B-4F9A-8411-71BB77A46809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Система исследования рынка "</a:t>
            </a:r>
            <a:r>
              <a:rPr lang="ru-RU" dirty="0" err="1"/>
              <a:t>Фармстандарт</a:t>
            </a:r>
            <a:r>
              <a:rPr lang="ru-RU" dirty="0"/>
              <a:t>", © Морион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7BD68-2B3C-4EAB-AF95-51044F8C881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6E41D-D209-421B-87F1-1D386C8C3EF0}" type="datetime1">
              <a:rPr lang="ru-RU"/>
              <a:pPr>
                <a:defRPr/>
              </a:pPr>
              <a:t>07.03.2014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Система исследования рынка "Фармстандарт", © Морион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89E76-6708-4F4E-8779-1E2A9E01256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FA296-A40D-4860-A89B-44DE873ED0A0}" type="datetime1">
              <a:rPr lang="ru-RU"/>
              <a:pPr>
                <a:defRPr/>
              </a:pPr>
              <a:t>07.03.2014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Система исследования рынка "Фармстандарт", © Морион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0DE80-721B-47DF-B602-AE2DF92DE04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1D154-3F54-4B9A-BA0F-1F8DC3507C0D}" type="datetimeFigureOut">
              <a:rPr lang="ru-RU" smtClean="0"/>
              <a:pPr/>
              <a:t>07.03.2014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DE3D9-67D5-4425-B59F-65FB583167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1D154-3F54-4B9A-BA0F-1F8DC3507C0D}" type="datetimeFigureOut">
              <a:rPr lang="ru-RU" smtClean="0"/>
              <a:pPr/>
              <a:t>07.03.2014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DE3D9-67D5-4425-B59F-65FB583167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1D154-3F54-4B9A-BA0F-1F8DC3507C0D}" type="datetimeFigureOut">
              <a:rPr lang="ru-RU" smtClean="0"/>
              <a:pPr/>
              <a:t>07.03.2014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DE3D9-67D5-4425-B59F-65FB583167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1D154-3F54-4B9A-BA0F-1F8DC3507C0D}" type="datetimeFigureOut">
              <a:rPr lang="ru-RU" smtClean="0"/>
              <a:pPr/>
              <a:t>07.03.2014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DE3D9-67D5-4425-B59F-65FB583167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1D154-3F54-4B9A-BA0F-1F8DC3507C0D}" type="datetimeFigureOut">
              <a:rPr lang="ru-RU" smtClean="0"/>
              <a:pPr/>
              <a:t>07.03.2014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DE3D9-67D5-4425-B59F-65FB583167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1D154-3F54-4B9A-BA0F-1F8DC3507C0D}" type="datetimeFigureOut">
              <a:rPr lang="ru-RU" smtClean="0"/>
              <a:pPr/>
              <a:t>07.03.2014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DE3D9-67D5-4425-B59F-65FB583167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1D154-3F54-4B9A-BA0F-1F8DC3507C0D}" type="datetimeFigureOut">
              <a:rPr lang="ru-RU" smtClean="0"/>
              <a:pPr/>
              <a:t>07.03.2014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DE3D9-67D5-4425-B59F-65FB583167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1D154-3F54-4B9A-BA0F-1F8DC3507C0D}" type="datetimeFigureOut">
              <a:rPr lang="ru-RU" smtClean="0"/>
              <a:pPr/>
              <a:t>07.03.2014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DE3D9-67D5-4425-B59F-65FB583167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B4AF6E-50BE-4E37-890A-75CDB5F80B97}" type="datetime1">
              <a:rPr lang="ru-RU"/>
              <a:pPr>
                <a:defRPr/>
              </a:pPr>
              <a:t>07.03.2014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Система исследования рынка "</a:t>
            </a:r>
            <a:r>
              <a:rPr lang="ru-RU" dirty="0" err="1"/>
              <a:t>Фармстандарт</a:t>
            </a:r>
            <a:r>
              <a:rPr lang="ru-RU" dirty="0"/>
              <a:t>", © Морион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6BB86-2CC8-4985-914B-59448546514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1D154-3F54-4B9A-BA0F-1F8DC3507C0D}" type="datetimeFigureOut">
              <a:rPr lang="ru-RU" smtClean="0"/>
              <a:pPr/>
              <a:t>07.03.2014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DE3D9-67D5-4425-B59F-65FB583167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1D154-3F54-4B9A-BA0F-1F8DC3507C0D}" type="datetimeFigureOut">
              <a:rPr lang="ru-RU" smtClean="0"/>
              <a:pPr/>
              <a:t>07.03.2014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DE3D9-67D5-4425-B59F-65FB583167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1D154-3F54-4B9A-BA0F-1F8DC3507C0D}" type="datetimeFigureOut">
              <a:rPr lang="ru-RU" smtClean="0"/>
              <a:pPr/>
              <a:t>07.03.2014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DE3D9-67D5-4425-B59F-65FB583167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9BDC5-A26E-4FB1-A43D-18E8BC5378D2}" type="datetimeFigureOut">
              <a:rPr lang="ru-RU" smtClean="0"/>
              <a:pPr/>
              <a:t>07.03.2014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3C18B-C571-4400-9B66-205111857D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9BDC5-A26E-4FB1-A43D-18E8BC5378D2}" type="datetimeFigureOut">
              <a:rPr lang="ru-RU" smtClean="0"/>
              <a:pPr/>
              <a:t>07.03.2014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3C18B-C571-4400-9B66-205111857D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9BDC5-A26E-4FB1-A43D-18E8BC5378D2}" type="datetimeFigureOut">
              <a:rPr lang="ru-RU" smtClean="0"/>
              <a:pPr/>
              <a:t>07.03.2014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3C18B-C571-4400-9B66-205111857D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9BDC5-A26E-4FB1-A43D-18E8BC5378D2}" type="datetimeFigureOut">
              <a:rPr lang="ru-RU" smtClean="0"/>
              <a:pPr/>
              <a:t>07.03.2014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3C18B-C571-4400-9B66-205111857D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9BDC5-A26E-4FB1-A43D-18E8BC5378D2}" type="datetimeFigureOut">
              <a:rPr lang="ru-RU" smtClean="0"/>
              <a:pPr/>
              <a:t>07.03.2014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3C18B-C571-4400-9B66-205111857D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9BDC5-A26E-4FB1-A43D-18E8BC5378D2}" type="datetimeFigureOut">
              <a:rPr lang="ru-RU" smtClean="0"/>
              <a:pPr/>
              <a:t>07.03.2014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3C18B-C571-4400-9B66-205111857D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3C18B-C571-4400-9B66-205111857DFE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06" y="6276975"/>
            <a:ext cx="1905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009" name="Picture 1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10164" y="6140404"/>
            <a:ext cx="2160240" cy="672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6FD62-103B-4711-946D-5090A3715CC9}" type="datetime1">
              <a:rPr lang="ru-RU"/>
              <a:pPr>
                <a:defRPr/>
              </a:pPr>
              <a:t>07.03.2014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Система исследования рынка "Фармстандарт", © Морион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77F5E-CCBF-4AC6-BDB8-6030284532A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9BDC5-A26E-4FB1-A43D-18E8BC5378D2}" type="datetimeFigureOut">
              <a:rPr lang="ru-RU" smtClean="0"/>
              <a:pPr/>
              <a:t>07.03.2014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3C18B-C571-4400-9B66-205111857DFE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06" y="6276975"/>
            <a:ext cx="1905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1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10164" y="6140404"/>
            <a:ext cx="2160240" cy="672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9BDC5-A26E-4FB1-A43D-18E8BC5378D2}" type="datetimeFigureOut">
              <a:rPr lang="ru-RU" smtClean="0"/>
              <a:pPr/>
              <a:t>07.03.2014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3C18B-C571-4400-9B66-205111857DFE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06" y="6276975"/>
            <a:ext cx="1905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1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10164" y="6140404"/>
            <a:ext cx="2160240" cy="672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9BDC5-A26E-4FB1-A43D-18E8BC5378D2}" type="datetimeFigureOut">
              <a:rPr lang="ru-RU" smtClean="0"/>
              <a:pPr/>
              <a:t>07.03.2014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3C18B-C571-4400-9B66-205111857DFE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06" y="6276975"/>
            <a:ext cx="1905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1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10164" y="6140404"/>
            <a:ext cx="2160240" cy="672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9BDC5-A26E-4FB1-A43D-18E8BC5378D2}" type="datetimeFigureOut">
              <a:rPr lang="ru-RU" smtClean="0"/>
              <a:pPr/>
              <a:t>07.03.2014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3C18B-C571-4400-9B66-205111857DFE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06" y="6276975"/>
            <a:ext cx="1905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1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10164" y="6140404"/>
            <a:ext cx="2160240" cy="672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9BDC5-A26E-4FB1-A43D-18E8BC5378D2}" type="datetimeFigureOut">
              <a:rPr lang="ru-RU" smtClean="0"/>
              <a:pPr/>
              <a:t>07.03.2014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3C18B-C571-4400-9B66-205111857D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1D154-3F54-4B9A-BA0F-1F8DC3507C0D}" type="datetimeFigureOut">
              <a:rPr lang="ru-RU" smtClean="0"/>
              <a:pPr/>
              <a:t>07.03.2014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DE3D9-67D5-4425-B59F-65FB583167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1D154-3F54-4B9A-BA0F-1F8DC3507C0D}" type="datetimeFigureOut">
              <a:rPr lang="ru-RU" smtClean="0"/>
              <a:pPr/>
              <a:t>07.03.2014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DE3D9-67D5-4425-B59F-65FB583167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1D154-3F54-4B9A-BA0F-1F8DC3507C0D}" type="datetimeFigureOut">
              <a:rPr lang="ru-RU" smtClean="0"/>
              <a:pPr/>
              <a:t>07.03.2014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DE3D9-67D5-4425-B59F-65FB583167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1D154-3F54-4B9A-BA0F-1F8DC3507C0D}" type="datetimeFigureOut">
              <a:rPr lang="ru-RU" smtClean="0"/>
              <a:pPr/>
              <a:t>07.03.2014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DE3D9-67D5-4425-B59F-65FB583167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1D154-3F54-4B9A-BA0F-1F8DC3507C0D}" type="datetimeFigureOut">
              <a:rPr lang="ru-RU" smtClean="0"/>
              <a:pPr/>
              <a:t>07.03.2014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DE3D9-67D5-4425-B59F-65FB583167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D9371-0396-4082-81F3-A2FC28A2EF09}" type="datetime1">
              <a:rPr lang="ru-RU"/>
              <a:pPr>
                <a:defRPr/>
              </a:pPr>
              <a:t>07.03.2014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Система исследования рынка "</a:t>
            </a:r>
            <a:r>
              <a:rPr lang="ru-RU" dirty="0" err="1"/>
              <a:t>Фармстандарт</a:t>
            </a:r>
            <a:r>
              <a:rPr lang="ru-RU" dirty="0"/>
              <a:t>", © Морион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9902E-FCFE-4CDF-B4A9-A570E4E9BC6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1D154-3F54-4B9A-BA0F-1F8DC3507C0D}" type="datetimeFigureOut">
              <a:rPr lang="ru-RU" smtClean="0"/>
              <a:pPr/>
              <a:t>07.03.2014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DE3D9-67D5-4425-B59F-65FB583167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1D154-3F54-4B9A-BA0F-1F8DC3507C0D}" type="datetimeFigureOut">
              <a:rPr lang="ru-RU" smtClean="0"/>
              <a:pPr/>
              <a:t>07.03.2014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DE3D9-67D5-4425-B59F-65FB583167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1D154-3F54-4B9A-BA0F-1F8DC3507C0D}" type="datetimeFigureOut">
              <a:rPr lang="ru-RU" smtClean="0"/>
              <a:pPr/>
              <a:t>07.03.2014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DE3D9-67D5-4425-B59F-65FB583167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1D154-3F54-4B9A-BA0F-1F8DC3507C0D}" type="datetimeFigureOut">
              <a:rPr lang="ru-RU" smtClean="0"/>
              <a:pPr/>
              <a:t>07.03.2014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DE3D9-67D5-4425-B59F-65FB583167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1D154-3F54-4B9A-BA0F-1F8DC3507C0D}" type="datetimeFigureOut">
              <a:rPr lang="ru-RU" smtClean="0"/>
              <a:pPr/>
              <a:t>07.03.2014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DE3D9-67D5-4425-B59F-65FB583167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1D154-3F54-4B9A-BA0F-1F8DC3507C0D}" type="datetimeFigureOut">
              <a:rPr lang="ru-RU" smtClean="0"/>
              <a:pPr/>
              <a:t>07.03.2014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DE3D9-67D5-4425-B59F-65FB583167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1D154-3F54-4B9A-BA0F-1F8DC3507C0D}" type="datetimeFigureOut">
              <a:rPr lang="ru-RU" smtClean="0"/>
              <a:pPr/>
              <a:t>07.03.2014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DE3D9-67D5-4425-B59F-65FB583167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1D154-3F54-4B9A-BA0F-1F8DC3507C0D}" type="datetimeFigureOut">
              <a:rPr lang="ru-RU" smtClean="0"/>
              <a:pPr/>
              <a:t>07.03.2014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DE3D9-67D5-4425-B59F-65FB583167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1D154-3F54-4B9A-BA0F-1F8DC3507C0D}" type="datetimeFigureOut">
              <a:rPr lang="ru-RU" smtClean="0"/>
              <a:pPr/>
              <a:t>07.03.2014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DE3D9-67D5-4425-B59F-65FB583167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1D154-3F54-4B9A-BA0F-1F8DC3507C0D}" type="datetimeFigureOut">
              <a:rPr lang="ru-RU" smtClean="0"/>
              <a:pPr/>
              <a:t>07.03.2014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DE3D9-67D5-4425-B59F-65FB583167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5147A-760E-4C96-9D2D-2E906798B02A}" type="datetime1">
              <a:rPr lang="ru-RU"/>
              <a:pPr>
                <a:defRPr/>
              </a:pPr>
              <a:t>07.03.2014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Система исследования рынка "Фармстандарт", © Морион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F8D0E-6419-448E-98D9-A3FC5CFBA15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1D154-3F54-4B9A-BA0F-1F8DC3507C0D}" type="datetimeFigureOut">
              <a:rPr lang="ru-RU" smtClean="0"/>
              <a:pPr/>
              <a:t>07.03.2014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DE3D9-67D5-4425-B59F-65FB583167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1D154-3F54-4B9A-BA0F-1F8DC3507C0D}" type="datetimeFigureOut">
              <a:rPr lang="ru-RU" smtClean="0"/>
              <a:pPr/>
              <a:t>07.03.2014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DE3D9-67D5-4425-B59F-65FB583167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1D154-3F54-4B9A-BA0F-1F8DC3507C0D}" type="datetimeFigureOut">
              <a:rPr lang="ru-RU" smtClean="0"/>
              <a:pPr/>
              <a:t>07.03.2014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DE3D9-67D5-4425-B59F-65FB583167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1D154-3F54-4B9A-BA0F-1F8DC3507C0D}" type="datetimeFigureOut">
              <a:rPr lang="ru-RU" smtClean="0"/>
              <a:pPr/>
              <a:t>07.03.2014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DE3D9-67D5-4425-B59F-65FB583167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1D154-3F54-4B9A-BA0F-1F8DC3507C0D}" type="datetimeFigureOut">
              <a:rPr lang="ru-RU" smtClean="0"/>
              <a:pPr/>
              <a:t>07.03.2014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DE3D9-67D5-4425-B59F-65FB583167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1D154-3F54-4B9A-BA0F-1F8DC3507C0D}" type="datetimeFigureOut">
              <a:rPr lang="ru-RU" smtClean="0"/>
              <a:pPr/>
              <a:t>07.03.2014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DE3D9-67D5-4425-B59F-65FB583167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1D154-3F54-4B9A-BA0F-1F8DC3507C0D}" type="datetimeFigureOut">
              <a:rPr lang="ru-RU" smtClean="0"/>
              <a:pPr/>
              <a:t>07.03.2014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DE3D9-67D5-4425-B59F-65FB583167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DE846-0A64-4607-952C-26CEA8CD99F4}" type="datetime1">
              <a:rPr lang="ru-RU"/>
              <a:pPr>
                <a:defRPr/>
              </a:pPr>
              <a:t>07.03.2014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Система исследования рынка "Фармстандарт", © Морион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AB913-FEE6-4647-AB38-04B8FA88660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4B41CA-B089-4C7D-B205-5092710A7C69}" type="datetime1">
              <a:rPr lang="ru-RU" smtClean="0"/>
              <a:pPr>
                <a:defRPr/>
              </a:pPr>
              <a:t>07.03.2014</a:t>
            </a:fld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A73EC18-470C-48C7-84C7-4A5226CD296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Система исследования рынка "Фармстандарт", © Морион</a:t>
            </a:r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C412C-2BC1-473E-9F9B-3010D9F169B0}" type="datetime1">
              <a:rPr lang="ru-RU"/>
              <a:pPr>
                <a:defRPr/>
              </a:pPr>
              <a:t>07.03.2014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Система </a:t>
            </a:r>
            <a:r>
              <a:rPr lang="ru-RU" err="1"/>
              <a:t>дослідження</a:t>
            </a:r>
            <a:r>
              <a:rPr lang="ru-RU"/>
              <a:t> ринку "Фармстандарт", © </a:t>
            </a:r>
            <a:r>
              <a:rPr lang="ru-RU" err="1"/>
              <a:t>Моріон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BE147-78C5-439F-B2AF-BDC405B2A71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DC92A-58DF-40A3-B8CF-91D7517968F3}" type="datetime1">
              <a:rPr lang="ru-RU"/>
              <a:pPr>
                <a:defRPr/>
              </a:pPr>
              <a:t>07.03.2014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Система исследования рынка "Фармстандарт", © Морион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64F0A-0B58-4123-90F4-B93E02FDE95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04B41CA-B089-4C7D-B205-5092710A7C69}" type="datetime1">
              <a:rPr lang="ru-RU"/>
              <a:pPr>
                <a:defRPr/>
              </a:pPr>
              <a:t>07.03.2014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500430" y="628652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ru-RU" dirty="0" smtClean="0"/>
              <a:t>Система исследования рынка "</a:t>
            </a:r>
            <a:r>
              <a:rPr lang="ru-RU" dirty="0" err="1" smtClean="0"/>
              <a:t>Фармстандарт</a:t>
            </a:r>
            <a:r>
              <a:rPr lang="ru-RU" dirty="0" smtClean="0"/>
              <a:t>", © Морион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A73EC18-470C-48C7-84C7-4A5226CD296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rgbClr val="37609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7609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7609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7609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7609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37609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37609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37609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37609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1D154-3F54-4B9A-BA0F-1F8DC3507C0D}" type="datetimeFigureOut">
              <a:rPr lang="ru-RU" smtClean="0"/>
              <a:pPr/>
              <a:t>07.03.2014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DE3D9-67D5-4425-B59F-65FB5831676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9BDC5-A26E-4FB1-A43D-18E8BC5378D2}" type="datetimeFigureOut">
              <a:rPr lang="ru-RU" smtClean="0"/>
              <a:pPr/>
              <a:t>07.03.2014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3C18B-C571-4400-9B66-205111857DF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1D154-3F54-4B9A-BA0F-1F8DC3507C0D}" type="datetimeFigureOut">
              <a:rPr lang="ru-RU" smtClean="0"/>
              <a:pPr/>
              <a:t>07.03.2014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DE3D9-67D5-4425-B59F-65FB5831676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1D154-3F54-4B9A-BA0F-1F8DC3507C0D}" type="datetimeFigureOut">
              <a:rPr lang="ru-RU" smtClean="0"/>
              <a:pPr/>
              <a:t>07.03.2014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DE3D9-67D5-4425-B59F-65FB5831676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3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Группа 11"/>
          <p:cNvGrpSpPr/>
          <p:nvPr/>
        </p:nvGrpSpPr>
        <p:grpSpPr>
          <a:xfrm>
            <a:off x="714348" y="714356"/>
            <a:ext cx="7572428" cy="4643470"/>
            <a:chOff x="2051720" y="1806001"/>
            <a:chExt cx="4680520" cy="2703119"/>
          </a:xfrm>
        </p:grpSpPr>
        <p:grpSp>
          <p:nvGrpSpPr>
            <p:cNvPr id="10" name="Группа 9"/>
            <p:cNvGrpSpPr/>
            <p:nvPr/>
          </p:nvGrpSpPr>
          <p:grpSpPr>
            <a:xfrm>
              <a:off x="2399678" y="1806001"/>
              <a:ext cx="3900514" cy="1550991"/>
              <a:chOff x="2399678" y="2094033"/>
              <a:chExt cx="3900514" cy="1550991"/>
            </a:xfrm>
          </p:grpSpPr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399678" y="2420888"/>
                <a:ext cx="3900514" cy="12241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8" name="Скругленный прямоугольник 7"/>
              <p:cNvSpPr/>
              <p:nvPr/>
            </p:nvSpPr>
            <p:spPr>
              <a:xfrm>
                <a:off x="5164540" y="2094033"/>
                <a:ext cx="864096" cy="216024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800" b="1" dirty="0">
                  <a:solidFill>
                    <a:srgbClr val="FF3300"/>
                  </a:solidFill>
                </a:endParaRPr>
              </a:p>
            </p:txBody>
          </p:sp>
        </p:grpSp>
        <p:sp>
          <p:nvSpPr>
            <p:cNvPr id="9" name="Скругленный прямоугольник 8"/>
            <p:cNvSpPr/>
            <p:nvPr/>
          </p:nvSpPr>
          <p:spPr>
            <a:xfrm>
              <a:off x="2051720" y="3356992"/>
              <a:ext cx="4680520" cy="1152128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hangingPunct="0">
                <a:defRPr/>
              </a:pPr>
              <a:r>
                <a:rPr lang="ru-RU" sz="2400" b="1" dirty="0" smtClean="0">
                  <a:solidFill>
                    <a:srgbClr val="376092"/>
                  </a:solidFill>
                </a:rPr>
                <a:t>ПК АПТЕКА – оптимальное решение для автоматизации и </a:t>
              </a:r>
              <a:r>
                <a:rPr lang="ru-RU" sz="2400" b="1" dirty="0" smtClean="0">
                  <a:solidFill>
                    <a:srgbClr val="376092"/>
                  </a:solidFill>
                </a:rPr>
                <a:t>управления </a:t>
              </a:r>
              <a:r>
                <a:rPr lang="ru-RU" sz="2400" b="1" dirty="0" smtClean="0">
                  <a:solidFill>
                    <a:srgbClr val="376092"/>
                  </a:solidFill>
                </a:rPr>
                <a:t>эффективностью аптечной сети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>
            <a:off x="4071934" y="1412776"/>
            <a:ext cx="4680520" cy="3888432"/>
          </a:xfrm>
          <a:prstGeom prst="roundRect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- Отображение актуальных остатков и цен медикаментов в ближайших аптеках сети!</a:t>
            </a:r>
          </a:p>
          <a:p>
            <a:endParaRPr lang="ru-RU" i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1400" dirty="0" smtClean="0">
                <a:solidFill>
                  <a:srgbClr val="00B050"/>
                </a:solidFill>
              </a:rPr>
              <a:t>Вы не потеряете покупателя, даже если  необходимого препарата нет в аптеке! 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00034" y="4286256"/>
            <a:ext cx="2928958" cy="1357322"/>
          </a:xfrm>
          <a:prstGeom prst="roundRect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Модуль </a:t>
            </a:r>
            <a:r>
              <a:rPr lang="ru-RU" sz="2400" dirty="0" smtClean="0">
                <a:solidFill>
                  <a:srgbClr val="00B050"/>
                </a:solidFill>
              </a:rPr>
              <a:t>онлайн-остатков</a:t>
            </a:r>
            <a:endParaRPr lang="ru-RU" sz="2400" dirty="0">
              <a:solidFill>
                <a:srgbClr val="00B05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2910" y="2132856"/>
            <a:ext cx="2662247" cy="1847850"/>
          </a:xfrm>
          <a:prstGeom prst="rect">
            <a:avLst/>
          </a:prstGeom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972764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376092"/>
                </a:solidFill>
              </a:rPr>
              <a:t>ПК АПТЕКА. Преимущества: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>
            <a:off x="4067944" y="1412776"/>
            <a:ext cx="4608512" cy="3960440"/>
          </a:xfrm>
          <a:prstGeom prst="roundRect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Мы автоматизируем все бизнес-процессы в розничной сети, включая интеграцию с бухгалтерскими системами. 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85786" y="4357694"/>
            <a:ext cx="2571768" cy="571504"/>
          </a:xfrm>
          <a:prstGeom prst="roundRect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Комплексность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7383" y="1404144"/>
            <a:ext cx="2848574" cy="2848574"/>
          </a:xfrm>
          <a:prstGeom prst="rect">
            <a:avLst/>
          </a:prstGeom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972764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376092"/>
                </a:solidFill>
              </a:rPr>
              <a:t>ПК АПТЕКА. Преимущества: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>
            <a:off x="4429124" y="1412776"/>
            <a:ext cx="4247332" cy="3960440"/>
          </a:xfrm>
          <a:prstGeom prst="roundRect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Сервисные центры в каждой области позволят обеспечить качественное внедрение и сопровождение Ваших аптек не зависимо от их географического месторасположения!</a:t>
            </a:r>
          </a:p>
          <a:p>
            <a:pPr>
              <a:buFontTx/>
              <a:buChar char="-"/>
            </a:pPr>
            <a:endParaRPr lang="ru-RU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 Служба технической поддержки обеспечит телефонную консультацию по любым вопросам в работе с нашим ПО!</a:t>
            </a:r>
          </a:p>
          <a:p>
            <a:endParaRPr lang="ru-RU" i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85786" y="4429132"/>
            <a:ext cx="3071834" cy="928694"/>
          </a:xfrm>
          <a:prstGeom prst="roundRect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Поддержка по всей территории Украины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571612"/>
            <a:ext cx="3857652" cy="248226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972764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376092"/>
                </a:solidFill>
              </a:rPr>
              <a:t>ПК АПТЕКА. Преимущества: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>
            <a:off x="4071934" y="1643050"/>
            <a:ext cx="4680520" cy="3429024"/>
          </a:xfrm>
          <a:prstGeom prst="roundRect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i="1" dirty="0" smtClean="0">
                <a:solidFill>
                  <a:srgbClr val="00B050"/>
                </a:solidFill>
              </a:rPr>
              <a:t>Гео-аптека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 - 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Интернет сервис, который позволит пользователю получить актуальную информацию о наличии, стоимости, местах продажи и условиях покупки фармацевтических товаров и услуг в непосредственной близости от местоположения самого пользователя</a:t>
            </a:r>
          </a:p>
          <a:p>
            <a:pPr>
              <a:buFontTx/>
              <a:buChar char="-"/>
            </a:pPr>
            <a:endParaRPr lang="ru-RU" i="1" dirty="0" smtClean="0">
              <a:solidFill>
                <a:srgbClr val="FF0000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14348" y="4643446"/>
            <a:ext cx="2500330" cy="576064"/>
          </a:xfrm>
          <a:prstGeom prst="roundRect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B050"/>
                </a:solidFill>
              </a:rPr>
              <a:t>Гео-аптека</a:t>
            </a:r>
            <a:endParaRPr lang="ru-RU" sz="2400" dirty="0">
              <a:solidFill>
                <a:srgbClr val="00B050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5720" y="1714488"/>
            <a:ext cx="3666004" cy="260835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972764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376092"/>
                </a:solidFill>
              </a:rPr>
              <a:t>ПК АПТЕКА. Дополнительные сервисы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>
            <a:off x="4071934" y="1653880"/>
            <a:ext cx="4680520" cy="3143272"/>
          </a:xfrm>
          <a:prstGeom prst="roundRect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i="1" dirty="0">
                <a:solidFill>
                  <a:srgbClr val="00B050"/>
                </a:solidFill>
                <a:cs typeface="Courier New" pitchFamily="49" charset="0"/>
              </a:rPr>
              <a:t>BI</a:t>
            </a:r>
            <a:r>
              <a:rPr lang="ru-RU" i="1" dirty="0">
                <a:solidFill>
                  <a:schemeClr val="tx2"/>
                </a:solidFill>
                <a:cs typeface="Courier New" pitchFamily="49" charset="0"/>
              </a:rPr>
              <a:t> </a:t>
            </a:r>
            <a:r>
              <a:rPr lang="ru-RU" i="1" dirty="0" smtClean="0">
                <a:solidFill>
                  <a:srgbClr val="00B050"/>
                </a:solidFill>
                <a:cs typeface="Courier New" pitchFamily="49" charset="0"/>
              </a:rPr>
              <a:t>Аптека</a:t>
            </a:r>
            <a:r>
              <a:rPr lang="ru-RU" i="1" dirty="0" smtClean="0">
                <a:solidFill>
                  <a:schemeClr val="tx2"/>
                </a:solidFill>
                <a:cs typeface="Courier New" pitchFamily="49" charset="0"/>
              </a:rPr>
              <a:t> </a:t>
            </a:r>
            <a:r>
              <a:rPr lang="ru-RU" i="1" dirty="0">
                <a:solidFill>
                  <a:schemeClr val="tx2"/>
                </a:solidFill>
                <a:cs typeface="Courier New" pitchFamily="49" charset="0"/>
              </a:rPr>
              <a:t>– это инструмент для проведения </a:t>
            </a:r>
            <a:r>
              <a:rPr lang="ru-RU" i="1" dirty="0" smtClean="0">
                <a:solidFill>
                  <a:schemeClr val="tx2"/>
                </a:solidFill>
                <a:cs typeface="Courier New" pitchFamily="49" charset="0"/>
              </a:rPr>
              <a:t>бизнес-анализа </a:t>
            </a:r>
            <a:r>
              <a:rPr lang="ru-RU" i="1" dirty="0">
                <a:solidFill>
                  <a:schemeClr val="tx2"/>
                </a:solidFill>
                <a:cs typeface="Courier New" pitchFamily="49" charset="0"/>
              </a:rPr>
              <a:t>работы аптечного предприятия, основываясь на данных о продажах собственной сети (аптеки, группы аптек) в сравнении с данными рыночных продаж целевой территории (аналитическая система Фармстандарт) </a:t>
            </a:r>
            <a:endParaRPr lang="ru-RU" i="1" dirty="0" smtClean="0">
              <a:solidFill>
                <a:srgbClr val="FF0000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42910" y="4714884"/>
            <a:ext cx="2500330" cy="576064"/>
          </a:xfrm>
          <a:prstGeom prst="roundRect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B050"/>
                </a:solidFill>
                <a:latin typeface="+mj-lt"/>
                <a:cs typeface="Courier New" pitchFamily="49" charset="0"/>
              </a:rPr>
              <a:t>BI</a:t>
            </a:r>
            <a:r>
              <a:rPr lang="ru-RU" sz="2400" dirty="0">
                <a:solidFill>
                  <a:schemeClr val="tx2"/>
                </a:solidFill>
                <a:latin typeface="+mj-lt"/>
                <a:cs typeface="Courier New" pitchFamily="49" charset="0"/>
              </a:rPr>
              <a:t> </a:t>
            </a:r>
            <a:r>
              <a:rPr lang="ru-RU" sz="2400" dirty="0" smtClean="0">
                <a:solidFill>
                  <a:srgbClr val="00B050"/>
                </a:solidFill>
                <a:latin typeface="+mj-lt"/>
                <a:cs typeface="Courier New" pitchFamily="49" charset="0"/>
              </a:rPr>
              <a:t>Аптека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928802"/>
            <a:ext cx="3481936" cy="242753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457200" y="142852"/>
            <a:ext cx="8229600" cy="9727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smtClean="0">
                <a:solidFill>
                  <a:srgbClr val="376092"/>
                </a:solidFill>
              </a:rPr>
              <a:t>ПК АПТЕКА. Дополнительные сервисы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107133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4"/>
          <p:cNvSpPr txBox="1">
            <a:spLocks/>
          </p:cNvSpPr>
          <p:nvPr/>
        </p:nvSpPr>
        <p:spPr>
          <a:xfrm rot="10800000" flipV="1">
            <a:off x="3635896" y="5215520"/>
            <a:ext cx="5112568" cy="1203203"/>
          </a:xfrm>
          <a:prstGeom prst="roundRect">
            <a:avLst/>
          </a:prstGeom>
          <a:solidFill>
            <a:schemeClr val="bg1"/>
          </a:solidFill>
          <a:ln w="25400" cap="flat" cmpd="sng" algn="ctr">
            <a:solidFill>
              <a:schemeClr val="bg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 algn="ctr" fontAlgn="auto">
              <a:spcAft>
                <a:spcPts val="0"/>
              </a:spcAft>
            </a:pPr>
            <a:r>
              <a:rPr lang="ru-RU" dirty="0" smtClean="0">
                <a:solidFill>
                  <a:srgbClr val="376092"/>
                </a:solidFill>
              </a:rPr>
              <a:t>Стоимость аренды программы для 1 розничной точки </a:t>
            </a:r>
            <a:r>
              <a:rPr lang="ru-RU" dirty="0" smtClean="0">
                <a:solidFill>
                  <a:srgbClr val="00B050"/>
                </a:solidFill>
              </a:rPr>
              <a:t>от 14 до 20 гривен в день</a:t>
            </a:r>
            <a:r>
              <a:rPr lang="ru-RU" dirty="0" smtClean="0">
                <a:solidFill>
                  <a:srgbClr val="376092"/>
                </a:solidFill>
              </a:rPr>
              <a:t>!</a:t>
            </a:r>
            <a:endParaRPr kumimoji="0" lang="ru-RU" b="0" i="0" u="none" strike="noStrike" kern="1200" cap="none" spc="0" normalizeH="0" baseline="0" dirty="0" smtClean="0">
              <a:ln>
                <a:noFill/>
              </a:ln>
              <a:solidFill>
                <a:srgbClr val="37609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099" name="Picture 3" descr="D:\Фото\Мои рисунки\Коп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513" y="2060848"/>
            <a:ext cx="3146716" cy="209399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6" name="Заголовок 4"/>
          <p:cNvSpPr txBox="1">
            <a:spLocks/>
          </p:cNvSpPr>
          <p:nvPr/>
        </p:nvSpPr>
        <p:spPr>
          <a:xfrm rot="10800000" flipV="1">
            <a:off x="3604928" y="1124744"/>
            <a:ext cx="5143536" cy="1431041"/>
          </a:xfrm>
          <a:prstGeom prst="roundRect">
            <a:avLst/>
          </a:prstGeom>
          <a:solidFill>
            <a:schemeClr val="bg1"/>
          </a:solidFill>
          <a:ln w="25400" cap="flat" cmpd="sng" algn="ctr">
            <a:solidFill>
              <a:schemeClr val="bg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47500" lnSpcReduction="20000"/>
          </a:bodyPr>
          <a:lstStyle/>
          <a:p>
            <a:pPr lvl="0" algn="ctr" fontAlgn="auto">
              <a:spcAft>
                <a:spcPts val="0"/>
              </a:spcAft>
            </a:pPr>
            <a:endParaRPr lang="uk-UA" noProof="0" dirty="0" smtClean="0">
              <a:solidFill>
                <a:srgbClr val="376092"/>
              </a:solidFill>
            </a:endParaRPr>
          </a:p>
          <a:p>
            <a:pPr lvl="0" algn="ctr" fontAlgn="auto">
              <a:spcAft>
                <a:spcPts val="0"/>
              </a:spcAft>
            </a:pPr>
            <a:r>
              <a:rPr lang="ru-RU" sz="3800" noProof="0" dirty="0" smtClean="0">
                <a:solidFill>
                  <a:srgbClr val="376092"/>
                </a:solidFill>
              </a:rPr>
              <a:t>Мы предлагаем комплексное решение по автоматизации всех бизнес-процессов в  Вашей компании на условиях аренды</a:t>
            </a:r>
          </a:p>
          <a:p>
            <a:pPr lvl="0" algn="ctr" fontAlgn="auto">
              <a:spcAft>
                <a:spcPts val="0"/>
              </a:spcAft>
            </a:pPr>
            <a:r>
              <a:rPr lang="ru-RU" sz="2900" dirty="0" smtClean="0">
                <a:solidFill>
                  <a:srgbClr val="00B050"/>
                </a:solidFill>
              </a:rPr>
              <a:t>Вам не нужно инвестировать значительные средства в покупку ПО, Вы минимизируете риски при внедрении</a:t>
            </a:r>
            <a:endParaRPr kumimoji="0" lang="ru-RU" b="0" i="0" u="none" strike="noStrike" kern="1200" cap="none" spc="0" normalizeH="0" baseline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</a:endParaRPr>
          </a:p>
        </p:txBody>
      </p:sp>
      <p:sp>
        <p:nvSpPr>
          <p:cNvPr id="8" name="Заголовок 4"/>
          <p:cNvSpPr txBox="1">
            <a:spLocks/>
          </p:cNvSpPr>
          <p:nvPr/>
        </p:nvSpPr>
        <p:spPr>
          <a:xfrm rot="10800000" flipV="1">
            <a:off x="3604928" y="2623234"/>
            <a:ext cx="5143536" cy="1144718"/>
          </a:xfrm>
          <a:prstGeom prst="roundRect">
            <a:avLst/>
          </a:prstGeom>
          <a:solidFill>
            <a:schemeClr val="bg1"/>
          </a:solidFill>
          <a:ln w="25400" cap="flat" cmpd="sng" algn="ctr">
            <a:solidFill>
              <a:schemeClr val="bg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/>
          </a:bodyPr>
          <a:lstStyle/>
          <a:p>
            <a:pPr lvl="0" algn="ctr" fontAlgn="auto">
              <a:spcAft>
                <a:spcPts val="0"/>
              </a:spcAft>
            </a:pPr>
            <a:r>
              <a:rPr kumimoji="0" lang="ru-RU" sz="1900" b="0" i="0" u="none" strike="noStrike" kern="1200" cap="none" spc="0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Аренда</a:t>
            </a:r>
            <a:r>
              <a:rPr kumimoji="0" lang="ru-RU" sz="1900" b="0" i="0" u="none" strike="noStrike" kern="1200" cap="none" spc="0" normalizeH="0" baseline="0" dirty="0" smtClean="0">
                <a:ln>
                  <a:noFill/>
                </a:ln>
                <a:solidFill>
                  <a:srgbClr val="37609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подразумевает установку программного</a:t>
            </a:r>
            <a:r>
              <a:rPr kumimoji="0" lang="ru-RU" sz="1900" b="0" i="0" u="none" strike="noStrike" kern="1200" cap="none" spc="0" normalizeH="0" dirty="0" smtClean="0">
                <a:ln>
                  <a:noFill/>
                </a:ln>
                <a:solidFill>
                  <a:srgbClr val="37609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комплекса на </a:t>
            </a:r>
            <a:r>
              <a:rPr kumimoji="0" lang="ru-RU" sz="1900" b="0" i="0" u="none" strike="noStrike" kern="1200" cap="none" spc="0" normalizeH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любое</a:t>
            </a:r>
            <a:r>
              <a:rPr kumimoji="0" lang="ru-RU" sz="1900" b="0" i="0" u="none" strike="noStrike" kern="1200" cap="none" spc="0" normalizeH="0" dirty="0" smtClean="0">
                <a:ln>
                  <a:noFill/>
                </a:ln>
                <a:solidFill>
                  <a:srgbClr val="37609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количество рабочих мест в пределах локальной сети аптеки, офиса, склада</a:t>
            </a:r>
            <a:endParaRPr kumimoji="0" lang="ru-RU" sz="1900" b="0" i="0" u="none" strike="noStrike" kern="1200" cap="none" spc="0" normalizeH="0" baseline="0" dirty="0" smtClean="0">
              <a:ln>
                <a:noFill/>
              </a:ln>
              <a:solidFill>
                <a:srgbClr val="37609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Заголовок 4"/>
          <p:cNvSpPr txBox="1">
            <a:spLocks/>
          </p:cNvSpPr>
          <p:nvPr/>
        </p:nvSpPr>
        <p:spPr>
          <a:xfrm rot="10800000" flipV="1">
            <a:off x="3604928" y="3857058"/>
            <a:ext cx="5143536" cy="1214446"/>
          </a:xfrm>
          <a:prstGeom prst="roundRect">
            <a:avLst/>
          </a:prstGeom>
          <a:solidFill>
            <a:schemeClr val="bg1"/>
          </a:solidFill>
          <a:ln w="25400" cap="flat" cmpd="sng" algn="ctr">
            <a:solidFill>
              <a:schemeClr val="bg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 algn="ctr" fontAlgn="auto">
              <a:spcAft>
                <a:spcPts val="0"/>
              </a:spcAft>
            </a:pPr>
            <a:r>
              <a:rPr lang="ru-RU" noProof="0" dirty="0" smtClean="0">
                <a:solidFill>
                  <a:srgbClr val="376092"/>
                </a:solidFill>
              </a:rPr>
              <a:t>В стоимость аренды входит </a:t>
            </a:r>
            <a:r>
              <a:rPr lang="ru-RU" noProof="0" dirty="0" smtClean="0">
                <a:solidFill>
                  <a:srgbClr val="00B050"/>
                </a:solidFill>
              </a:rPr>
              <a:t>установка, настройка, обучение, сопровождение и доработка </a:t>
            </a:r>
            <a:r>
              <a:rPr lang="ru-RU" noProof="0" dirty="0" smtClean="0">
                <a:solidFill>
                  <a:srgbClr val="00B050"/>
                </a:solidFill>
              </a:rPr>
              <a:t>системы!!!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972764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376092"/>
                </a:solidFill>
              </a:rPr>
              <a:t>ПК АПТЕКА. Ценовая политика</a:t>
            </a:r>
            <a:endParaRPr lang="ru-RU" sz="32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42910" y="4714884"/>
            <a:ext cx="2500330" cy="576064"/>
          </a:xfrm>
          <a:prstGeom prst="roundRect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B050"/>
                </a:solidFill>
                <a:latin typeface="+mj-lt"/>
                <a:cs typeface="Courier New" pitchFamily="49" charset="0"/>
              </a:rPr>
              <a:t>Стоимость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972764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376092"/>
                </a:solidFill>
              </a:rPr>
              <a:t>ПК АПТЕКА: Рост числа абонентов</a:t>
            </a:r>
            <a:endParaRPr lang="ru-RU" sz="3200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45324477"/>
              </p:ext>
            </p:extLst>
          </p:nvPr>
        </p:nvGraphicFramePr>
        <p:xfrm>
          <a:off x="0" y="1196752"/>
          <a:ext cx="9145016" cy="44243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176187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Заголовок 1"/>
          <p:cNvSpPr txBox="1">
            <a:spLocks/>
          </p:cNvSpPr>
          <p:nvPr/>
        </p:nvSpPr>
        <p:spPr>
          <a:xfrm>
            <a:off x="457200" y="-273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 smtClean="0">
                <a:solidFill>
                  <a:srgbClr val="376092"/>
                </a:solidFill>
                <a:latin typeface="+mj-lt"/>
                <a:ea typeface="+mj-ea"/>
                <a:cs typeface="+mj-cs"/>
              </a:rPr>
              <a:t>ПК АПТЕКА: Результаты после внедрения</a:t>
            </a:r>
            <a:endParaRPr kumimoji="0" lang="ru-RU" sz="3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99096007"/>
              </p:ext>
            </p:extLst>
          </p:nvPr>
        </p:nvGraphicFramePr>
        <p:xfrm>
          <a:off x="642910" y="928670"/>
          <a:ext cx="7358114" cy="27838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24247"/>
                <a:gridCol w="2833867"/>
              </a:tblGrid>
              <a:tr h="587697">
                <a:tc>
                  <a:txBody>
                    <a:bodyPr/>
                    <a:lstStyle/>
                    <a:p>
                      <a:pPr algn="ctr"/>
                      <a:endParaRPr lang="ru-RU" sz="1600" dirty="0" smtClean="0"/>
                    </a:p>
                    <a:p>
                      <a:pPr algn="ctr"/>
                      <a:r>
                        <a:rPr lang="ru-RU" sz="1600" dirty="0" smtClean="0"/>
                        <a:t>Показатель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Изменение после внедрения ПК АПТЕКА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69559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Скорость обслуживания покупателей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B050"/>
                          </a:solidFill>
                        </a:rPr>
                        <a:t>до +20%</a:t>
                      </a:r>
                      <a:endParaRPr lang="ru-RU" sz="1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291469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Лояльность покупателей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B050"/>
                          </a:solidFill>
                        </a:rPr>
                        <a:t>до +10%</a:t>
                      </a:r>
                      <a:endParaRPr lang="ru-RU" sz="1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29572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Трудозатраты, в целом по предприятию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B050"/>
                          </a:solidFill>
                        </a:rPr>
                        <a:t>до  -19%</a:t>
                      </a:r>
                      <a:endParaRPr lang="ru-RU" sz="1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12018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Оптимизация товарных запасов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00B050"/>
                          </a:solidFill>
                        </a:rPr>
                        <a:t>до +20% </a:t>
                      </a:r>
                    </a:p>
                  </a:txBody>
                  <a:tcPr/>
                </a:tc>
              </a:tr>
              <a:tr h="285761">
                <a:tc>
                  <a:txBody>
                    <a:bodyPr/>
                    <a:lstStyle/>
                    <a:p>
                      <a:pPr algn="l"/>
                      <a:r>
                        <a:rPr lang="ru-RU" sz="1400" dirty="0" err="1" smtClean="0"/>
                        <a:t>Маржинальность</a:t>
                      </a:r>
                      <a:r>
                        <a:rPr lang="ru-RU" sz="1400" dirty="0" smtClean="0"/>
                        <a:t> , в целом по ассортименту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00B050"/>
                          </a:solidFill>
                        </a:rPr>
                        <a:t>до +5%</a:t>
                      </a:r>
                    </a:p>
                  </a:txBody>
                  <a:tcPr/>
                </a:tc>
              </a:tr>
              <a:tr h="164795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Объем продаж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B050"/>
                          </a:solidFill>
                        </a:rPr>
                        <a:t>до + 20%</a:t>
                      </a:r>
                      <a:endParaRPr lang="ru-RU" sz="1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35395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Прибыльность</a:t>
                      </a:r>
                      <a:r>
                        <a:rPr lang="ru-RU" sz="1400" baseline="0" dirty="0" smtClean="0"/>
                        <a:t> предприятия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B050"/>
                          </a:solidFill>
                        </a:rPr>
                        <a:t>до +17%</a:t>
                      </a:r>
                      <a:endParaRPr lang="ru-RU" sz="1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57158" y="3929066"/>
            <a:ext cx="857256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auto">
              <a:spcAft>
                <a:spcPts val="0"/>
              </a:spcAft>
              <a:defRPr/>
            </a:pPr>
            <a:r>
              <a:rPr lang="ru-RU" sz="1000" dirty="0" smtClean="0">
                <a:solidFill>
                  <a:srgbClr val="376092"/>
                </a:solidFill>
              </a:rPr>
              <a:t>Примечания:</a:t>
            </a:r>
          </a:p>
          <a:p>
            <a:pPr lvl="0" fontAlgn="auto">
              <a:spcAft>
                <a:spcPts val="0"/>
              </a:spcAft>
              <a:defRPr/>
            </a:pPr>
            <a:r>
              <a:rPr lang="ru-RU" sz="1000" dirty="0" smtClean="0">
                <a:solidFill>
                  <a:srgbClr val="376092"/>
                </a:solidFill>
              </a:rPr>
              <a:t>- Данные показатели приведены из расчета внедрения ПК «АПТЕКА» в розничной сети со следующими параметрами:</a:t>
            </a:r>
          </a:p>
          <a:p>
            <a:pPr lvl="0" fontAlgn="auto">
              <a:spcAft>
                <a:spcPts val="0"/>
              </a:spcAft>
              <a:defRPr/>
            </a:pPr>
            <a:r>
              <a:rPr lang="ru-RU" sz="1000" dirty="0" smtClean="0">
                <a:solidFill>
                  <a:srgbClr val="376092"/>
                </a:solidFill>
              </a:rPr>
              <a:t>- Количество подразделений в сети - около 40 р.т.</a:t>
            </a:r>
          </a:p>
          <a:p>
            <a:pPr lvl="0" fontAlgn="auto">
              <a:spcAft>
                <a:spcPts val="0"/>
              </a:spcAft>
              <a:defRPr/>
            </a:pPr>
            <a:r>
              <a:rPr lang="ru-RU" sz="1000" dirty="0" smtClean="0">
                <a:solidFill>
                  <a:srgbClr val="376092"/>
                </a:solidFill>
              </a:rPr>
              <a:t>- Средний выторг одной розничной точки свыше 200 тыс. грн. в месяц</a:t>
            </a:r>
          </a:p>
          <a:p>
            <a:pPr lvl="0" fontAlgn="auto">
              <a:spcAft>
                <a:spcPts val="0"/>
              </a:spcAft>
              <a:buFontTx/>
              <a:buChar char="-"/>
              <a:defRPr/>
            </a:pPr>
            <a:r>
              <a:rPr lang="ru-RU" sz="1000" dirty="0" smtClean="0">
                <a:solidFill>
                  <a:srgbClr val="376092"/>
                </a:solidFill>
              </a:rPr>
              <a:t> До внедрения, данная сеть использовала ПО собственной разработки</a:t>
            </a:r>
          </a:p>
          <a:p>
            <a:pPr lvl="0" fontAlgn="auto">
              <a:spcAft>
                <a:spcPts val="0"/>
              </a:spcAft>
              <a:defRPr/>
            </a:pPr>
            <a:r>
              <a:rPr lang="ru-RU" sz="1000" dirty="0" smtClean="0">
                <a:solidFill>
                  <a:srgbClr val="376092"/>
                </a:solidFill>
              </a:rPr>
              <a:t>Пояснение к показателям:</a:t>
            </a:r>
          </a:p>
          <a:p>
            <a:pPr lvl="0" fontAlgn="auto">
              <a:spcAft>
                <a:spcPts val="0"/>
              </a:spcAft>
              <a:defRPr/>
            </a:pPr>
            <a:r>
              <a:rPr lang="ru-RU" sz="1000" u="sng" dirty="0" smtClean="0">
                <a:solidFill>
                  <a:srgbClr val="376092"/>
                </a:solidFill>
              </a:rPr>
              <a:t>Увеличение скорости обслуживания покупателей</a:t>
            </a:r>
            <a:r>
              <a:rPr lang="ru-RU" sz="1000" dirty="0" smtClean="0">
                <a:solidFill>
                  <a:srgbClr val="376092"/>
                </a:solidFill>
              </a:rPr>
              <a:t> – уменьшение  времени,  потраченного провизорами первого стола на отпуск товара покупателям, суммарно по аптечной сети.</a:t>
            </a:r>
          </a:p>
          <a:p>
            <a:pPr lvl="0" fontAlgn="auto">
              <a:spcAft>
                <a:spcPts val="0"/>
              </a:spcAft>
              <a:defRPr/>
            </a:pPr>
            <a:r>
              <a:rPr lang="ru-RU" sz="1000" u="sng" dirty="0" smtClean="0">
                <a:solidFill>
                  <a:srgbClr val="376092"/>
                </a:solidFill>
              </a:rPr>
              <a:t>Рост лояльности покупателей </a:t>
            </a:r>
            <a:r>
              <a:rPr lang="ru-RU" sz="1000" dirty="0" smtClean="0">
                <a:solidFill>
                  <a:srgbClr val="376092"/>
                </a:solidFill>
              </a:rPr>
              <a:t>-  увеличение количества покупателей, которые в итоге посещения аптек сети остались довольны своей покупкой и предоставленным связанным с ней сервисом, и сообщили что вернутся в неё опять.</a:t>
            </a:r>
          </a:p>
          <a:p>
            <a:pPr lvl="0" fontAlgn="auto">
              <a:spcAft>
                <a:spcPts val="0"/>
              </a:spcAft>
              <a:defRPr/>
            </a:pPr>
            <a:r>
              <a:rPr lang="ru-RU" sz="1000" u="sng" dirty="0" smtClean="0">
                <a:solidFill>
                  <a:srgbClr val="376092"/>
                </a:solidFill>
              </a:rPr>
              <a:t>Уменьшение трудозатрат</a:t>
            </a:r>
            <a:r>
              <a:rPr lang="ru-RU" sz="1000" dirty="0" smtClean="0">
                <a:solidFill>
                  <a:srgbClr val="376092"/>
                </a:solidFill>
              </a:rPr>
              <a:t>. За 100% бралась сумма всех заработных плат сотрудников предприятия (с учетом отчислений и удержаний с ФОТ). % уменьшения трудозатрат подсчитывался как сэкономленное время сотрудников умноженное на их заработную плату с учетом налог, в соотношении со 100%</a:t>
            </a:r>
          </a:p>
          <a:p>
            <a:pPr lvl="0" fontAlgn="auto">
              <a:spcAft>
                <a:spcPts val="0"/>
              </a:spcAft>
              <a:defRPr/>
            </a:pPr>
            <a:r>
              <a:rPr lang="ru-RU" sz="1000" u="sng" dirty="0" smtClean="0">
                <a:solidFill>
                  <a:srgbClr val="376092"/>
                </a:solidFill>
              </a:rPr>
              <a:t>Оптимизация товарных запасов </a:t>
            </a:r>
            <a:r>
              <a:rPr lang="ru-RU" sz="1000" dirty="0" smtClean="0">
                <a:solidFill>
                  <a:srgbClr val="376092"/>
                </a:solidFill>
              </a:rPr>
              <a:t> - меры по уменьшению средств, затраченных на поддержку товарных запасов, необходимых для достижения такого же товарооборота как и до оптимизации.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670992" y="4941168"/>
            <a:ext cx="5709320" cy="16561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67744" y="414908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http://pharmbase.com.ua</a:t>
            </a:r>
            <a:endParaRPr lang="uk-UA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(044) 585-97-10</a:t>
            </a: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500034" y="100010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dirty="0" smtClean="0">
                <a:solidFill>
                  <a:srgbClr val="376092"/>
                </a:solidFill>
                <a:latin typeface="+mj-lt"/>
                <a:ea typeface="+mj-ea"/>
                <a:cs typeface="+mj-cs"/>
              </a:rPr>
              <a:t>Желаем Вам увеличения прибыли!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2" descr="https://encrypted-tbn0.gstatic.com/images?q=tbn:ANd9GcRM3I9UtAiM5ZhF_OXbwYuZOGo0jYEAUgtkHjImQ5URzjWgsyK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2285992"/>
            <a:ext cx="2214578" cy="1590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8256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376092"/>
                </a:solidFill>
              </a:rPr>
              <a:t>Решаем задачи:</a:t>
            </a:r>
            <a:endParaRPr lang="ru-RU" sz="3200" dirty="0"/>
          </a:p>
        </p:txBody>
      </p:sp>
      <p:grpSp>
        <p:nvGrpSpPr>
          <p:cNvPr id="18" name="Группа 17"/>
          <p:cNvGrpSpPr/>
          <p:nvPr/>
        </p:nvGrpSpPr>
        <p:grpSpPr>
          <a:xfrm>
            <a:off x="285720" y="908720"/>
            <a:ext cx="8416552" cy="5286412"/>
            <a:chOff x="259334" y="980728"/>
            <a:chExt cx="8416552" cy="2592288"/>
          </a:xfrm>
        </p:grpSpPr>
        <p:sp>
          <p:nvSpPr>
            <p:cNvPr id="20" name="Скругленный прямоугольник 19"/>
            <p:cNvSpPr/>
            <p:nvPr/>
          </p:nvSpPr>
          <p:spPr>
            <a:xfrm>
              <a:off x="259334" y="980728"/>
              <a:ext cx="8416552" cy="2592288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 sz="20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433914" y="1218118"/>
              <a:ext cx="4680520" cy="377556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 smtClean="0">
                  <a:solidFill>
                    <a:schemeClr val="accent1">
                      <a:lumMod val="75000"/>
                    </a:schemeClr>
                  </a:solidFill>
                </a:rPr>
                <a:t>Автоматизация рабочего места провизора первого стола</a:t>
              </a:r>
              <a:endParaRPr lang="ru-RU" sz="20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433914" y="2051070"/>
              <a:ext cx="4680520" cy="315278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 b="1" dirty="0" smtClean="0">
                <a:solidFill>
                  <a:schemeClr val="accent1">
                    <a:lumMod val="75000"/>
                  </a:schemeClr>
                </a:solidFill>
              </a:endParaRPr>
            </a:p>
            <a:p>
              <a:pPr algn="ctr"/>
              <a:r>
                <a:rPr lang="ru-RU" sz="2000" b="1" dirty="0" smtClean="0">
                  <a:solidFill>
                    <a:schemeClr val="accent1">
                      <a:lumMod val="75000"/>
                    </a:schemeClr>
                  </a:solidFill>
                </a:rPr>
                <a:t>Учет </a:t>
              </a:r>
              <a:r>
                <a:rPr lang="ru-RU" sz="2000" b="1" dirty="0">
                  <a:solidFill>
                    <a:schemeClr val="accent1">
                      <a:lumMod val="75000"/>
                    </a:schemeClr>
                  </a:solidFill>
                </a:rPr>
                <a:t>движения товара </a:t>
              </a:r>
              <a:r>
                <a:rPr lang="ru-RU" sz="2000" b="1" dirty="0" smtClean="0">
                  <a:solidFill>
                    <a:schemeClr val="accent1">
                      <a:lumMod val="75000"/>
                    </a:schemeClr>
                  </a:solidFill>
                </a:rPr>
                <a:t>на предприятии</a:t>
              </a:r>
              <a:endParaRPr lang="ru-RU" sz="2000" b="1" dirty="0">
                <a:solidFill>
                  <a:schemeClr val="accent1">
                    <a:lumMod val="75000"/>
                  </a:schemeClr>
                </a:solidFill>
              </a:endParaRPr>
            </a:p>
            <a:p>
              <a:pPr algn="ctr"/>
              <a:endParaRPr lang="ru-RU" sz="2000" b="1" dirty="0" smtClean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4" name="Скругленный прямоугольник 13"/>
            <p:cNvSpPr/>
            <p:nvPr/>
          </p:nvSpPr>
          <p:spPr>
            <a:xfrm>
              <a:off x="441158" y="2776250"/>
              <a:ext cx="4680520" cy="631115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 smtClean="0">
                  <a:solidFill>
                    <a:schemeClr val="accent1">
                      <a:lumMod val="75000"/>
                    </a:schemeClr>
                  </a:solidFill>
                </a:rPr>
                <a:t>Обеспечение предприятия всей необходимой </a:t>
              </a:r>
              <a:r>
                <a:rPr lang="ru-RU" sz="2000" b="1" dirty="0" smtClean="0">
                  <a:solidFill>
                    <a:schemeClr val="accent1">
                      <a:lumMod val="75000"/>
                    </a:schemeClr>
                  </a:solidFill>
                </a:rPr>
                <a:t>информацией о </a:t>
              </a:r>
              <a:r>
                <a:rPr lang="ru-RU" sz="2000" b="1" dirty="0" smtClean="0">
                  <a:solidFill>
                    <a:schemeClr val="accent1">
                      <a:lumMod val="75000"/>
                    </a:schemeClr>
                  </a:solidFill>
                </a:rPr>
                <a:t>медикаментах, их характеристиках и регуляторном статусе</a:t>
              </a:r>
            </a:p>
          </p:txBody>
        </p:sp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265694" y="1964388"/>
              <a:ext cx="3168352" cy="5955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9" name="Скругленный прямоугольник 18"/>
          <p:cNvSpPr/>
          <p:nvPr/>
        </p:nvSpPr>
        <p:spPr>
          <a:xfrm>
            <a:off x="467544" y="3861048"/>
            <a:ext cx="4680520" cy="571504"/>
          </a:xfrm>
          <a:prstGeom prst="roundRect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Ценовой тендер и заказ товара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67544" y="2293806"/>
            <a:ext cx="4680520" cy="642941"/>
          </a:xfrm>
          <a:prstGeom prst="roundRect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Автоматизация работы заведующей</a:t>
            </a:r>
          </a:p>
        </p:txBody>
      </p:sp>
    </p:spTree>
    <p:extLst>
      <p:ext uri="{BB962C8B-B14F-4D97-AF65-F5344CB8AC3E}">
        <p14:creationId xmlns:p14="http://schemas.microsoft.com/office/powerpoint/2010/main" xmlns="" val="42040553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972764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376092"/>
                </a:solidFill>
              </a:rPr>
              <a:t>ПК АПТЕКА. Функционал:</a:t>
            </a:r>
            <a:endParaRPr lang="ru-RU" sz="32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28596" y="4437112"/>
            <a:ext cx="2160240" cy="642942"/>
          </a:xfrm>
          <a:prstGeom prst="roundRect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Отпуск медикаментов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071802" y="1700808"/>
            <a:ext cx="5786478" cy="1135598"/>
          </a:xfrm>
          <a:prstGeom prst="roundRect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Отпуск по наименованию, партионному или заводскому коду, оптимизированный для максимальной скорости и удобства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sz="1400" dirty="0" smtClean="0">
                <a:solidFill>
                  <a:srgbClr val="00B050"/>
                </a:solidFill>
              </a:rPr>
              <a:t>Высокая скорость поиска и реализации медикаментов</a:t>
            </a:r>
            <a:endParaRPr lang="ru-RU" sz="1400" dirty="0">
              <a:solidFill>
                <a:srgbClr val="00B050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071802" y="4149080"/>
            <a:ext cx="5786478" cy="930974"/>
          </a:xfrm>
          <a:prstGeom prst="roundRect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Замена отсутствующих препаратов синонимами, справки на первом столе</a:t>
            </a:r>
          </a:p>
          <a:p>
            <a:pPr algn="ctr"/>
            <a:r>
              <a:rPr lang="ru-RU" sz="1400" dirty="0" smtClean="0">
                <a:solidFill>
                  <a:srgbClr val="00B050"/>
                </a:solidFill>
              </a:rPr>
              <a:t>Покупатель не уйдет с пустыми руками</a:t>
            </a:r>
            <a:endParaRPr lang="ru-RU" sz="1400" dirty="0">
              <a:solidFill>
                <a:srgbClr val="00B050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071802" y="3004932"/>
            <a:ext cx="5786478" cy="1000132"/>
          </a:xfrm>
          <a:prstGeom prst="roundRect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Дисконт, отпуск за нал/безнал. расчет, работа со страховыми компаниями/врачами-консультантами</a:t>
            </a:r>
          </a:p>
          <a:p>
            <a:pPr algn="ctr"/>
            <a:r>
              <a:rPr lang="ru-RU" sz="1400" dirty="0" smtClean="0">
                <a:solidFill>
                  <a:srgbClr val="00B050"/>
                </a:solidFill>
              </a:rPr>
              <a:t>Программа поддерживает все типы взаимодействия между субъектами фармрынка</a:t>
            </a:r>
            <a:endParaRPr lang="ru-RU" sz="1400" dirty="0">
              <a:solidFill>
                <a:srgbClr val="00B050"/>
              </a:solidFill>
            </a:endParaRP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500306"/>
            <a:ext cx="2428892" cy="17430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11"/>
          <p:cNvSpPr/>
          <p:nvPr/>
        </p:nvSpPr>
        <p:spPr>
          <a:xfrm>
            <a:off x="428596" y="4437112"/>
            <a:ext cx="2160240" cy="642942"/>
          </a:xfrm>
          <a:prstGeom prst="roundRect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Отпуск медикаментов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500306"/>
            <a:ext cx="2428892" cy="17430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0" name="Скругленный прямоугольник 9"/>
          <p:cNvSpPr/>
          <p:nvPr/>
        </p:nvSpPr>
        <p:spPr>
          <a:xfrm>
            <a:off x="3071802" y="1700808"/>
            <a:ext cx="5786478" cy="806338"/>
          </a:xfrm>
          <a:prstGeom prst="roundRect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Дефектура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по спросу </a:t>
            </a:r>
          </a:p>
          <a:p>
            <a:pPr algn="ctr"/>
            <a:r>
              <a:rPr lang="ru-RU" sz="1400" dirty="0" smtClean="0">
                <a:solidFill>
                  <a:srgbClr val="00B050"/>
                </a:solidFill>
              </a:rPr>
              <a:t>Передача информации о неудовлетворённом спросе для принятия решения в ЦО </a:t>
            </a:r>
            <a:r>
              <a:rPr lang="ru-RU" sz="1400" dirty="0" smtClean="0">
                <a:solidFill>
                  <a:srgbClr val="00B050"/>
                </a:solidFill>
              </a:rPr>
              <a:t>по расширению </a:t>
            </a:r>
            <a:r>
              <a:rPr lang="ru-RU" sz="1400" dirty="0" smtClean="0">
                <a:solidFill>
                  <a:srgbClr val="00B050"/>
                </a:solidFill>
              </a:rPr>
              <a:t>ассортимента</a:t>
            </a:r>
            <a:endParaRPr lang="ru-RU" sz="1400" dirty="0">
              <a:solidFill>
                <a:srgbClr val="00B050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071802" y="2636912"/>
            <a:ext cx="5786478" cy="652632"/>
          </a:xfrm>
          <a:prstGeom prst="roundRect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Работа с использованием оптимизационных схем </a:t>
            </a:r>
          </a:p>
          <a:p>
            <a:pPr algn="ctr"/>
            <a:r>
              <a:rPr lang="ru-RU" sz="1400" dirty="0" smtClean="0">
                <a:solidFill>
                  <a:srgbClr val="00B050"/>
                </a:solidFill>
              </a:rPr>
              <a:t>Любые виды продаж, возможные в аптеке</a:t>
            </a:r>
            <a:endParaRPr lang="ru-RU" sz="1400" dirty="0">
              <a:solidFill>
                <a:srgbClr val="00B050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059832" y="4801142"/>
            <a:ext cx="5786478" cy="716090"/>
          </a:xfrm>
          <a:prstGeom prst="roundRect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Сетевая печать чеков </a:t>
            </a:r>
          </a:p>
          <a:p>
            <a:pPr algn="ctr"/>
            <a:r>
              <a:rPr lang="ru-RU" sz="1400" dirty="0" smtClean="0">
                <a:solidFill>
                  <a:srgbClr val="00B050"/>
                </a:solidFill>
              </a:rPr>
              <a:t>Снижение затрат! Печать чеков с нескольких касс на один регистратор</a:t>
            </a:r>
            <a:endParaRPr lang="ru-RU" sz="1400" dirty="0">
              <a:solidFill>
                <a:srgbClr val="00B05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059832" y="3432989"/>
            <a:ext cx="5786478" cy="1220147"/>
          </a:xfrm>
          <a:prstGeom prst="roundRect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Поддержка всех основных моделей фискальных регистраторов</a:t>
            </a:r>
          </a:p>
          <a:p>
            <a:pPr algn="ctr"/>
            <a:r>
              <a:rPr lang="en-US" sz="1400" dirty="0" err="1" smtClean="0">
                <a:solidFill>
                  <a:srgbClr val="00B050"/>
                </a:solidFill>
              </a:rPr>
              <a:t>Datecs</a:t>
            </a:r>
            <a:r>
              <a:rPr lang="en-US" sz="1400" dirty="0">
                <a:solidFill>
                  <a:srgbClr val="00B050"/>
                </a:solidFill>
              </a:rPr>
              <a:t> FP-3141T, </a:t>
            </a:r>
            <a:r>
              <a:rPr lang="en-US" sz="1400" dirty="0" err="1">
                <a:solidFill>
                  <a:srgbClr val="00B050"/>
                </a:solidFill>
              </a:rPr>
              <a:t>Datecs</a:t>
            </a:r>
            <a:r>
              <a:rPr lang="en-US" sz="1400" dirty="0">
                <a:solidFill>
                  <a:srgbClr val="00B050"/>
                </a:solidFill>
              </a:rPr>
              <a:t> </a:t>
            </a:r>
            <a:r>
              <a:rPr lang="en-US" sz="1400" dirty="0" smtClean="0">
                <a:solidFill>
                  <a:srgbClr val="00B050"/>
                </a:solidFill>
              </a:rPr>
              <a:t>FP- 3530T</a:t>
            </a:r>
            <a:r>
              <a:rPr lang="ru-RU" sz="1400" dirty="0" smtClean="0">
                <a:solidFill>
                  <a:srgbClr val="00B050"/>
                </a:solidFill>
              </a:rPr>
              <a:t>,</a:t>
            </a:r>
            <a:r>
              <a:rPr lang="en-US" sz="1400" dirty="0" smtClean="0">
                <a:solidFill>
                  <a:srgbClr val="00B050"/>
                </a:solidFill>
              </a:rPr>
              <a:t> </a:t>
            </a:r>
            <a:r>
              <a:rPr lang="ru-RU" sz="1400" dirty="0" smtClean="0">
                <a:solidFill>
                  <a:srgbClr val="00B050"/>
                </a:solidFill>
              </a:rPr>
              <a:t>Мария 301МТМ, </a:t>
            </a:r>
            <a:r>
              <a:rPr lang="ru-RU" sz="1400" dirty="0">
                <a:solidFill>
                  <a:srgbClr val="00B050"/>
                </a:solidFill>
              </a:rPr>
              <a:t>Мария </a:t>
            </a:r>
            <a:r>
              <a:rPr lang="ru-RU" sz="1400" dirty="0" smtClean="0">
                <a:solidFill>
                  <a:srgbClr val="00B050"/>
                </a:solidFill>
              </a:rPr>
              <a:t>304, Мини </a:t>
            </a:r>
            <a:r>
              <a:rPr lang="uk-UA" sz="1400" dirty="0" smtClean="0">
                <a:solidFill>
                  <a:srgbClr val="00B050"/>
                </a:solidFill>
              </a:rPr>
              <a:t>ФП, </a:t>
            </a:r>
            <a:r>
              <a:rPr lang="ru-RU" sz="1400" dirty="0">
                <a:solidFill>
                  <a:srgbClr val="00B050"/>
                </a:solidFill>
              </a:rPr>
              <a:t>Мини</a:t>
            </a:r>
            <a:r>
              <a:rPr lang="uk-UA" sz="1400" dirty="0" smtClean="0">
                <a:solidFill>
                  <a:srgbClr val="00B050"/>
                </a:solidFill>
              </a:rPr>
              <a:t> ФП-4, </a:t>
            </a:r>
            <a:r>
              <a:rPr lang="ru-RU" sz="1400" dirty="0">
                <a:solidFill>
                  <a:srgbClr val="00B050"/>
                </a:solidFill>
              </a:rPr>
              <a:t>Мини</a:t>
            </a:r>
            <a:r>
              <a:rPr lang="uk-UA" sz="1400" dirty="0" smtClean="0">
                <a:solidFill>
                  <a:srgbClr val="00B050"/>
                </a:solidFill>
              </a:rPr>
              <a:t> ФП</a:t>
            </a:r>
            <a:r>
              <a:rPr lang="en-US" sz="1400" dirty="0" smtClean="0">
                <a:solidFill>
                  <a:srgbClr val="00B050"/>
                </a:solidFill>
              </a:rPr>
              <a:t>-6</a:t>
            </a:r>
            <a:r>
              <a:rPr lang="ru-RU" sz="1400" dirty="0" smtClean="0">
                <a:solidFill>
                  <a:srgbClr val="00B050"/>
                </a:solidFill>
              </a:rPr>
              <a:t>,</a:t>
            </a:r>
            <a:r>
              <a:rPr lang="en-US" sz="1400" dirty="0" smtClean="0">
                <a:solidFill>
                  <a:srgbClr val="00B050"/>
                </a:solidFill>
              </a:rPr>
              <a:t> </a:t>
            </a:r>
            <a:r>
              <a:rPr lang="ru-RU" sz="1400" dirty="0" err="1" smtClean="0">
                <a:solidFill>
                  <a:srgbClr val="00B050"/>
                </a:solidFill>
              </a:rPr>
              <a:t>Экселлио</a:t>
            </a:r>
            <a:r>
              <a:rPr lang="ru-RU" sz="1400" dirty="0" smtClean="0">
                <a:solidFill>
                  <a:srgbClr val="00B050"/>
                </a:solidFill>
              </a:rPr>
              <a:t> </a:t>
            </a:r>
            <a:r>
              <a:rPr lang="en-US" sz="1400" dirty="0" smtClean="0">
                <a:solidFill>
                  <a:srgbClr val="00B050"/>
                </a:solidFill>
              </a:rPr>
              <a:t>FPU-</a:t>
            </a:r>
            <a:r>
              <a:rPr lang="ru-RU" sz="1400" dirty="0" smtClean="0">
                <a:solidFill>
                  <a:srgbClr val="00B050"/>
                </a:solidFill>
              </a:rPr>
              <a:t>550, </a:t>
            </a:r>
            <a:r>
              <a:rPr lang="ru-RU" sz="1400" dirty="0" err="1">
                <a:solidFill>
                  <a:srgbClr val="00B050"/>
                </a:solidFill>
              </a:rPr>
              <a:t>Экселлио</a:t>
            </a:r>
            <a:r>
              <a:rPr lang="ru-RU" sz="1400" dirty="0">
                <a:solidFill>
                  <a:srgbClr val="00B050"/>
                </a:solidFill>
              </a:rPr>
              <a:t> </a:t>
            </a:r>
            <a:r>
              <a:rPr lang="en-US" sz="1400" dirty="0" smtClean="0">
                <a:solidFill>
                  <a:srgbClr val="00B050"/>
                </a:solidFill>
              </a:rPr>
              <a:t>LP-</a:t>
            </a:r>
            <a:r>
              <a:rPr lang="ru-RU" sz="1400" dirty="0" smtClean="0">
                <a:solidFill>
                  <a:srgbClr val="00B050"/>
                </a:solidFill>
              </a:rPr>
              <a:t>1000; ИКС-260</a:t>
            </a:r>
            <a:r>
              <a:rPr lang="en-US" sz="1400" dirty="0" smtClean="0">
                <a:solidFill>
                  <a:srgbClr val="00B050"/>
                </a:solidFill>
              </a:rPr>
              <a:t>t</a:t>
            </a:r>
            <a:r>
              <a:rPr lang="ru-RU" sz="1400" dirty="0" smtClean="0">
                <a:solidFill>
                  <a:srgbClr val="00B050"/>
                </a:solidFill>
              </a:rPr>
              <a:t>, ИКС-486</a:t>
            </a:r>
            <a:endParaRPr lang="ru-RU" sz="1400" dirty="0">
              <a:solidFill>
                <a:srgbClr val="00B050"/>
              </a:solidFill>
            </a:endParaRPr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972764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376092"/>
                </a:solidFill>
              </a:rPr>
              <a:t>ПК АПТЕКА. Функционал: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139004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11"/>
          <p:cNvSpPr/>
          <p:nvPr/>
        </p:nvSpPr>
        <p:spPr>
          <a:xfrm>
            <a:off x="428596" y="4572008"/>
            <a:ext cx="2160240" cy="504056"/>
          </a:xfrm>
          <a:prstGeom prst="roundRect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Учет движения товара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500306"/>
            <a:ext cx="2414072" cy="171461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9" name="Скругленный прямоугольник 8"/>
          <p:cNvSpPr/>
          <p:nvPr/>
        </p:nvSpPr>
        <p:spPr>
          <a:xfrm>
            <a:off x="3203848" y="3014052"/>
            <a:ext cx="5616624" cy="857256"/>
          </a:xfrm>
          <a:prstGeom prst="roundRect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Перемещение</a:t>
            </a:r>
          </a:p>
          <a:p>
            <a:pPr algn="ctr"/>
            <a:r>
              <a:rPr lang="ru-RU" sz="1400" dirty="0" smtClean="0">
                <a:solidFill>
                  <a:srgbClr val="00B050"/>
                </a:solidFill>
              </a:rPr>
              <a:t>Возможности перемещения склад-торговая точка и между торговыми точками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38048" y="4015324"/>
            <a:ext cx="5582424" cy="1285884"/>
          </a:xfrm>
          <a:prstGeom prst="roundRect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Приход, списание, возврат товара, выписка счетов, инвентаризация и многое другое</a:t>
            </a:r>
          </a:p>
          <a:p>
            <a:pPr algn="ctr"/>
            <a:r>
              <a:rPr lang="ru-RU" sz="1400" dirty="0" smtClean="0">
                <a:solidFill>
                  <a:srgbClr val="00B050"/>
                </a:solidFill>
              </a:rPr>
              <a:t>Весь необходимый функционал для обеспечения работы офиса/склада</a:t>
            </a:r>
          </a:p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  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03848" y="1720188"/>
            <a:ext cx="5616624" cy="1143008"/>
          </a:xfrm>
          <a:prstGeom prst="roundRect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Ценообразование</a:t>
            </a:r>
          </a:p>
          <a:p>
            <a:pPr algn="ctr"/>
            <a:r>
              <a:rPr lang="ru-RU" sz="1400" dirty="0" smtClean="0">
                <a:solidFill>
                  <a:srgbClr val="00B050"/>
                </a:solidFill>
              </a:rPr>
              <a:t>Гибкая система ценообразования</a:t>
            </a:r>
            <a:r>
              <a:rPr lang="en-US" sz="1400" dirty="0" smtClean="0">
                <a:solidFill>
                  <a:srgbClr val="00B050"/>
                </a:solidFill>
              </a:rPr>
              <a:t> </a:t>
            </a:r>
            <a:r>
              <a:rPr lang="ru-RU" sz="1400" dirty="0" smtClean="0">
                <a:solidFill>
                  <a:srgbClr val="00B050"/>
                </a:solidFill>
              </a:rPr>
              <a:t>с учетом регуляторных списков. Возможность ведения различных наценок для разных дислокаций и покупателей. </a:t>
            </a:r>
            <a:endParaRPr lang="en-US" sz="1400" dirty="0" smtClean="0">
              <a:solidFill>
                <a:srgbClr val="00B050"/>
              </a:solidFill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972764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376092"/>
                </a:solidFill>
              </a:rPr>
              <a:t>ПК АПТЕКА. Функционал: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11"/>
          <p:cNvSpPr/>
          <p:nvPr/>
        </p:nvSpPr>
        <p:spPr>
          <a:xfrm>
            <a:off x="428596" y="4429132"/>
            <a:ext cx="2160240" cy="504056"/>
          </a:xfrm>
          <a:prstGeom prst="roundRect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Заказ товара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214678" y="3661554"/>
            <a:ext cx="5357850" cy="864096"/>
          </a:xfrm>
          <a:prstGeom prst="roundRect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Использование удобного варианта оптимизации заказа</a:t>
            </a:r>
            <a:endParaRPr lang="ru-RU" sz="11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sz="1400" dirty="0" smtClean="0">
                <a:solidFill>
                  <a:srgbClr val="00B050"/>
                </a:solidFill>
              </a:rPr>
              <a:t>«Умная» оптимизация в один клик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14678" y="1556792"/>
            <a:ext cx="5357850" cy="823438"/>
          </a:xfrm>
          <a:prstGeom prst="roundRect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Ежедневное и своевременное обновление предложений поставщиков</a:t>
            </a:r>
          </a:p>
          <a:p>
            <a:pPr algn="ctr"/>
            <a:r>
              <a:rPr lang="ru-RU" sz="1400" dirty="0" smtClean="0">
                <a:solidFill>
                  <a:srgbClr val="00B050"/>
                </a:solidFill>
              </a:rPr>
              <a:t>Работа с актуальными предложениями и справочниками</a:t>
            </a:r>
            <a:endParaRPr lang="ru-RU" sz="1400" dirty="0">
              <a:solidFill>
                <a:srgbClr val="00B05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85720" y="2571744"/>
            <a:ext cx="2592288" cy="1671202"/>
          </a:xfrm>
          <a:prstGeom prst="roundRect">
            <a:avLst/>
          </a:prstGeom>
          <a:blipFill rotWithShape="0">
            <a:blip r:embed="rId2" cstate="print"/>
            <a:stretch>
              <a:fillRect/>
            </a:stretch>
          </a:blip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</p:sp>
      <p:sp>
        <p:nvSpPr>
          <p:cNvPr id="14" name="Скругленный прямоугольник 13"/>
          <p:cNvSpPr/>
          <p:nvPr/>
        </p:nvSpPr>
        <p:spPr>
          <a:xfrm>
            <a:off x="3214678" y="4661686"/>
            <a:ext cx="5357850" cy="1071570"/>
          </a:xfrm>
          <a:prstGeom prst="roundRect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Возможности онлайн-документооборота с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пооставщиками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!</a:t>
            </a:r>
          </a:p>
          <a:p>
            <a:pPr algn="ctr"/>
            <a:r>
              <a:rPr lang="ru-RU" sz="1400" dirty="0" smtClean="0">
                <a:solidFill>
                  <a:srgbClr val="00B050"/>
                </a:solidFill>
              </a:rPr>
              <a:t>Получение прайс-листов, дефектур-отказов и накладных поставщиков напрямую с их серверов</a:t>
            </a:r>
            <a:endParaRPr lang="ru-RU" sz="1400" dirty="0">
              <a:solidFill>
                <a:srgbClr val="00B05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14678" y="2517406"/>
            <a:ext cx="5357850" cy="1000132"/>
          </a:xfrm>
          <a:prstGeom prst="roundRect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Автоматизация создания и получения дефектур(заявок) аптек</a:t>
            </a:r>
            <a:endParaRPr lang="ru-RU" sz="11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sz="1400" dirty="0" smtClean="0">
                <a:solidFill>
                  <a:srgbClr val="00B050"/>
                </a:solidFill>
              </a:rPr>
              <a:t>Автоматический </a:t>
            </a:r>
            <a:r>
              <a:rPr lang="ru-RU" sz="1400" dirty="0" smtClean="0">
                <a:solidFill>
                  <a:srgbClr val="00B050"/>
                </a:solidFill>
              </a:rPr>
              <a:t>рассчет </a:t>
            </a:r>
            <a:r>
              <a:rPr lang="ru-RU" sz="1400" dirty="0" smtClean="0">
                <a:solidFill>
                  <a:srgbClr val="00B050"/>
                </a:solidFill>
              </a:rPr>
              <a:t>потребности с учетом необходимых </a:t>
            </a:r>
            <a:r>
              <a:rPr lang="ru-RU" sz="1400" dirty="0" smtClean="0">
                <a:solidFill>
                  <a:srgbClr val="00B050"/>
                </a:solidFill>
              </a:rPr>
              <a:t>условий</a:t>
            </a:r>
            <a:endParaRPr lang="ru-RU" sz="1400" dirty="0" smtClean="0">
              <a:solidFill>
                <a:srgbClr val="00B050"/>
              </a:solidFill>
            </a:endParaRPr>
          </a:p>
        </p:txBody>
      </p:sp>
      <p:sp>
        <p:nvSpPr>
          <p:cNvPr id="15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972764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376092"/>
                </a:solidFill>
              </a:rPr>
              <a:t>ПК АПТЕКА. Функционал: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>
            <a:off x="3995936" y="1412776"/>
            <a:ext cx="4680520" cy="4392488"/>
          </a:xfrm>
          <a:prstGeom prst="roundRect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Ежедневное обновление в системе:</a:t>
            </a:r>
          </a:p>
          <a:p>
            <a:pPr>
              <a:buFontTx/>
              <a:buChar char="-"/>
            </a:pP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Справочника медикаментов</a:t>
            </a:r>
          </a:p>
          <a:p>
            <a:pPr>
              <a:buFontTx/>
              <a:buChar char="-"/>
            </a:pP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 Составов</a:t>
            </a:r>
          </a:p>
          <a:p>
            <a:pPr>
              <a:buFontTx/>
              <a:buChar char="-"/>
            </a:pP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 АТС классификации</a:t>
            </a:r>
          </a:p>
          <a:p>
            <a:pPr>
              <a:buFontTx/>
              <a:buChar char="-"/>
            </a:pP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 Данных о регистрации</a:t>
            </a:r>
          </a:p>
          <a:p>
            <a:pPr>
              <a:buFontTx/>
              <a:buChar char="-"/>
            </a:pP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 Списков синонимов</a:t>
            </a:r>
          </a:p>
          <a:p>
            <a:pPr>
              <a:buFontTx/>
              <a:buChar char="-"/>
            </a:pP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 Аннотаций</a:t>
            </a:r>
          </a:p>
          <a:p>
            <a:pPr>
              <a:buFontTx/>
              <a:buChar char="-"/>
            </a:pP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 Принадлежности к спискам ЦРГ (пост.333), ПКУ, «отпуск по рецепту», «за бюджетные средства» и прочих регуляторных списков</a:t>
            </a:r>
          </a:p>
          <a:p>
            <a:pPr>
              <a:buFontTx/>
              <a:buChar char="-"/>
            </a:pP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 Данных о предписаниях </a:t>
            </a:r>
            <a:r>
              <a:rPr lang="ru-RU" i="1" dirty="0" err="1" smtClean="0">
                <a:solidFill>
                  <a:schemeClr val="accent1">
                    <a:lumMod val="75000"/>
                  </a:schemeClr>
                </a:solidFill>
              </a:rPr>
              <a:t>Гослекинспекции</a:t>
            </a:r>
            <a:endParaRPr lang="ru-RU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1400" dirty="0" smtClean="0">
                <a:solidFill>
                  <a:srgbClr val="00B050"/>
                </a:solidFill>
              </a:rPr>
              <a:t>Вы получите всю необходимую информацию вовремя и из одного источника!</a:t>
            </a:r>
          </a:p>
          <a:p>
            <a:endParaRPr lang="ru-RU" i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42910" y="4500570"/>
            <a:ext cx="3000396" cy="785818"/>
          </a:xfrm>
          <a:prstGeom prst="roundRect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Информационное обеспечение 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6931" y="1412776"/>
            <a:ext cx="2852353" cy="2852353"/>
          </a:xfrm>
          <a:prstGeom prst="rect">
            <a:avLst/>
          </a:prstGeom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972764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376092"/>
                </a:solidFill>
              </a:rPr>
              <a:t>ПК АПТЕКА. Преимущества: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>
            <a:off x="3995936" y="1412776"/>
            <a:ext cx="4680520" cy="3960440"/>
          </a:xfrm>
          <a:prstGeom prst="roundRect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Автоматическое распознавание приходных накладных</a:t>
            </a:r>
          </a:p>
          <a:p>
            <a:pPr>
              <a:buFontTx/>
              <a:buChar char="-"/>
            </a:pP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 Автоматическое распознавание прайс-листов поставщиков</a:t>
            </a:r>
          </a:p>
          <a:p>
            <a:pPr>
              <a:buFontTx/>
              <a:buChar char="-"/>
            </a:pP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 Широкие возможности по импорту  в систему сторонней информации (справочники, аналитика рынка, прочее)</a:t>
            </a:r>
          </a:p>
          <a:p>
            <a:endParaRPr lang="ru-RU" i="1" dirty="0" smtClean="0">
              <a:solidFill>
                <a:srgbClr val="00B050"/>
              </a:solidFill>
            </a:endParaRPr>
          </a:p>
          <a:p>
            <a:r>
              <a:rPr lang="ru-RU" sz="1400" dirty="0" smtClean="0">
                <a:solidFill>
                  <a:srgbClr val="00B050"/>
                </a:solidFill>
              </a:rPr>
              <a:t>Импорт и распознавание прайс-листов и накладных нажатием одной кнопки!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85720" y="4429132"/>
            <a:ext cx="3357586" cy="1071570"/>
          </a:xfrm>
          <a:prstGeom prst="roundRect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376092"/>
                </a:solidFill>
              </a:rPr>
              <a:t>Унифицированные справочники </a:t>
            </a:r>
          </a:p>
          <a:p>
            <a:pPr algn="ctr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(коды Морион)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9592" y="1628800"/>
            <a:ext cx="2527492" cy="2527492"/>
          </a:xfrm>
          <a:prstGeom prst="rect">
            <a:avLst/>
          </a:prstGeom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972764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376092"/>
                </a:solidFill>
              </a:rPr>
              <a:t>ПК АПТЕКА. Преимущества: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>
            <a:off x="3995936" y="1571612"/>
            <a:ext cx="4680520" cy="4286280"/>
          </a:xfrm>
          <a:prstGeom prst="roundRect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Получение и импорт прайс-листа через интернет, нажатием одной кнопки</a:t>
            </a:r>
          </a:p>
          <a:p>
            <a:pPr>
              <a:buFontTx/>
              <a:buChar char="-"/>
            </a:pP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 Актуальные остатки в прайс-листе</a:t>
            </a:r>
          </a:p>
          <a:p>
            <a:pPr>
              <a:buFontTx/>
              <a:buChar char="-"/>
            </a:pP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 Автоматическое бронирование товара при заказе</a:t>
            </a:r>
          </a:p>
          <a:p>
            <a:pPr>
              <a:buFontTx/>
              <a:buChar char="-"/>
            </a:pP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 Возврат </a:t>
            </a:r>
            <a:r>
              <a:rPr lang="ru-RU" i="1" dirty="0" err="1" smtClean="0">
                <a:solidFill>
                  <a:schemeClr val="accent1">
                    <a:lumMod val="75000"/>
                  </a:schemeClr>
                </a:solidFill>
              </a:rPr>
              <a:t>дефектуры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 в режиме </a:t>
            </a:r>
            <a:r>
              <a:rPr lang="ru-RU" i="1" dirty="0" err="1" smtClean="0">
                <a:solidFill>
                  <a:schemeClr val="accent1">
                    <a:lumMod val="75000"/>
                  </a:schemeClr>
                </a:solidFill>
              </a:rPr>
              <a:t>онлайн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 и повторный заказ товара</a:t>
            </a:r>
          </a:p>
          <a:p>
            <a:pPr>
              <a:buFontTx/>
              <a:buChar char="-"/>
            </a:pP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 Получение накладной от поставщика через интернет</a:t>
            </a:r>
          </a:p>
          <a:p>
            <a:endParaRPr lang="ru-RU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1400" dirty="0" smtClean="0">
                <a:solidFill>
                  <a:srgbClr val="00B050"/>
                </a:solidFill>
              </a:rPr>
              <a:t>Вы значительно повысите скорость формирования заказа и избежите упущенных продаж!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14348" y="4214818"/>
            <a:ext cx="2857520" cy="1571636"/>
          </a:xfrm>
          <a:prstGeom prst="roundRect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B050"/>
                </a:solidFill>
              </a:rPr>
              <a:t>Онлайн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-документооборот</a:t>
            </a:r>
          </a:p>
          <a:p>
            <a:pPr algn="ctr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с оптовыми поставщиками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3285" y="1844824"/>
            <a:ext cx="2922611" cy="218913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972764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376092"/>
                </a:solidFill>
              </a:rPr>
              <a:t>ПК АПТЕКА. Преимущества: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19552</TotalTime>
  <Words>1047</Words>
  <Application>Microsoft Office PowerPoint</Application>
  <PresentationFormat>Экран (4:3)</PresentationFormat>
  <Paragraphs>153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Тема Office</vt:lpstr>
      <vt:lpstr>3_Специальное оформление</vt:lpstr>
      <vt:lpstr>Специальное оформление</vt:lpstr>
      <vt:lpstr>1_Специальное оформление</vt:lpstr>
      <vt:lpstr>2_Специальное оформление</vt:lpstr>
      <vt:lpstr>Слайд 1</vt:lpstr>
      <vt:lpstr>Решаем задачи:</vt:lpstr>
      <vt:lpstr>ПК АПТЕКА. Функционал:</vt:lpstr>
      <vt:lpstr>ПК АПТЕКА. Функционал:</vt:lpstr>
      <vt:lpstr>ПК АПТЕКА. Функционал:</vt:lpstr>
      <vt:lpstr>ПК АПТЕКА. Функционал:</vt:lpstr>
      <vt:lpstr>ПК АПТЕКА. Преимущества:</vt:lpstr>
      <vt:lpstr>ПК АПТЕКА. Преимущества:</vt:lpstr>
      <vt:lpstr>ПК АПТЕКА. Преимущества:</vt:lpstr>
      <vt:lpstr>ПК АПТЕКА. Преимущества:</vt:lpstr>
      <vt:lpstr>ПК АПТЕКА. Преимущества:</vt:lpstr>
      <vt:lpstr>ПК АПТЕКА. Преимущества:</vt:lpstr>
      <vt:lpstr>ПК АПТЕКА. Дополнительные сервисы</vt:lpstr>
      <vt:lpstr>Слайд 14</vt:lpstr>
      <vt:lpstr>ПК АПТЕКА. Ценовая политика</vt:lpstr>
      <vt:lpstr>ПК АПТЕКА: Рост числа абонентов</vt:lpstr>
      <vt:lpstr>Слайд 17</vt:lpstr>
      <vt:lpstr>Слайд 18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Your User Name</dc:creator>
  <cp:lastModifiedBy>Oleg</cp:lastModifiedBy>
  <cp:revision>1068</cp:revision>
  <dcterms:created xsi:type="dcterms:W3CDTF">2009-05-04T06:33:34Z</dcterms:created>
  <dcterms:modified xsi:type="dcterms:W3CDTF">2014-03-07T07:21:00Z</dcterms:modified>
</cp:coreProperties>
</file>