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8" r:id="rId3"/>
    <p:sldId id="273" r:id="rId4"/>
    <p:sldId id="277" r:id="rId5"/>
    <p:sldId id="281" r:id="rId6"/>
    <p:sldId id="282" r:id="rId7"/>
    <p:sldId id="283" r:id="rId8"/>
    <p:sldId id="288" r:id="rId9"/>
    <p:sldId id="284" r:id="rId10"/>
    <p:sldId id="289" r:id="rId11"/>
    <p:sldId id="286" r:id="rId12"/>
    <p:sldId id="285" r:id="rId13"/>
    <p:sldId id="272" r:id="rId14"/>
    <p:sldId id="259" r:id="rId15"/>
    <p:sldId id="261" r:id="rId16"/>
    <p:sldId id="262" r:id="rId17"/>
    <p:sldId id="264" r:id="rId18"/>
    <p:sldId id="265" r:id="rId19"/>
    <p:sldId id="266" r:id="rId20"/>
    <p:sldId id="269" r:id="rId21"/>
    <p:sldId id="279" r:id="rId22"/>
    <p:sldId id="287" r:id="rId23"/>
    <p:sldId id="26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9725"/>
    <a:srgbClr val="4BD55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818" autoAdjust="0"/>
    <p:restoredTop sz="94717" autoAdjust="0"/>
  </p:normalViewPr>
  <p:slideViewPr>
    <p:cSldViewPr>
      <p:cViewPr>
        <p:scale>
          <a:sx n="75" d="100"/>
          <a:sy n="75" d="100"/>
        </p:scale>
        <p:origin x="-1134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oonlight title.png"/>
          <p:cNvPicPr>
            <a:picLocks noChangeAspect="1"/>
          </p:cNvPicPr>
          <p:nvPr/>
        </p:nvPicPr>
        <p:blipFill>
          <a:blip r:embed="rId2"/>
          <a:srcRect l="6765" r="4151" b="4117"/>
          <a:stretch>
            <a:fillRect/>
          </a:stretch>
        </p:blipFill>
        <p:spPr>
          <a:xfrm>
            <a:off x="0" y="0"/>
            <a:ext cx="9144000" cy="6859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0"/>
            <a:ext cx="5410200" cy="1801906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3733800"/>
            <a:ext cx="4724400" cy="1676400"/>
          </a:xfrm>
        </p:spPr>
        <p:txBody>
          <a:bodyPr>
            <a:normAutofit/>
          </a:bodyPr>
          <a:lstStyle>
            <a:lvl1pPr marL="0" indent="0" algn="l"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0" y="6347908"/>
            <a:ext cx="2133600" cy="18288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0" y="6544234"/>
            <a:ext cx="2895600" cy="18288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8600" y="6511960"/>
            <a:ext cx="1066800" cy="21515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section.png"/>
          <p:cNvPicPr>
            <a:picLocks noChangeAspect="1"/>
          </p:cNvPicPr>
          <p:nvPr/>
        </p:nvPicPr>
        <p:blipFill>
          <a:blip r:embed="rId2"/>
          <a:srcRect l="6389" r="4959" b="27051"/>
          <a:stretch>
            <a:fillRect/>
          </a:stretch>
        </p:blipFill>
        <p:spPr>
          <a:xfrm>
            <a:off x="0" y="0"/>
            <a:ext cx="9144000" cy="68587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438400"/>
            <a:ext cx="7772400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886200"/>
            <a:ext cx="7772400" cy="941294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20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92162"/>
            <a:ext cx="6019799" cy="8080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76438" y="2003425"/>
            <a:ext cx="2971800" cy="383222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003425"/>
            <a:ext cx="2971800" cy="38322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92162"/>
            <a:ext cx="6019799" cy="808038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00960"/>
            <a:ext cx="2971800" cy="7508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1200" y="2541494"/>
            <a:ext cx="2971800" cy="329415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199" y="1700960"/>
            <a:ext cx="2971800" cy="7508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2541494"/>
            <a:ext cx="2971800" cy="329415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1033272"/>
            <a:ext cx="1298448" cy="2624328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371600"/>
            <a:ext cx="4953000" cy="38862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7248" y="5486400"/>
            <a:ext cx="4498848" cy="7589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33462"/>
            <a:ext cx="1295400" cy="2624138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486400" cy="4495800"/>
          </a:xfrm>
          <a:prstGeom prst="ellipse">
            <a:avLst/>
          </a:prstGeom>
          <a:effectLst>
            <a:innerShdw blurRad="254000">
              <a:schemeClr val="tx1"/>
            </a:innerShdw>
            <a:softEdge rad="1270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5486400"/>
            <a:ext cx="4495800" cy="76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1981201"/>
            <a:ext cx="5325315" cy="38413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793751"/>
            <a:ext cx="1371600" cy="50419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793751"/>
            <a:ext cx="4500562" cy="50419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moonlight master 2.png"/>
          <p:cNvPicPr>
            <a:picLocks noChangeAspect="1"/>
          </p:cNvPicPr>
          <p:nvPr/>
        </p:nvPicPr>
        <p:blipFill>
          <a:blip r:embed="rId13"/>
          <a:srcRect l="2391" t="1099" r="198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1201" y="792162"/>
            <a:ext cx="5311562" cy="8080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1981201"/>
            <a:ext cx="5015753" cy="3841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347908"/>
            <a:ext cx="2133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544234"/>
            <a:ext cx="2895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600" y="6033246"/>
            <a:ext cx="1066800" cy="21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bg2"/>
                </a:solidFill>
              </a:defRPr>
            </a:lvl1pPr>
          </a:lstStyle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effectLst>
            <a:reflection blurRad="6350" stA="55000" endA="300" endPos="2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200"/>
        </a:spcBef>
        <a:buClr>
          <a:schemeClr val="bg2"/>
        </a:buClr>
        <a:buFontTx/>
        <a:buBlip>
          <a:blip r:embed="rId14"/>
        </a:buBlip>
        <a:defRPr sz="22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7B3F6-190B-46EB-B871-2C6343D95355}" type="datetimeFigureOut">
              <a:rPr lang="ru-RU" smtClean="0"/>
              <a:pPr/>
              <a:t>18.10.2010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DB758-1069-4E6B-BD7E-F493E44AD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BD55B"/>
            </a:gs>
            <a:gs pos="7001">
              <a:schemeClr val="accent1">
                <a:lumMod val="20000"/>
                <a:lumOff val="80000"/>
              </a:schemeClr>
            </a:gs>
            <a:gs pos="32001">
              <a:srgbClr val="2D9725"/>
            </a:gs>
            <a:gs pos="47000">
              <a:schemeClr val="tx2">
                <a:lumMod val="20000"/>
                <a:lumOff val="80000"/>
              </a:schemeClr>
            </a:gs>
            <a:gs pos="85001">
              <a:schemeClr val="accent1">
                <a:lumMod val="20000"/>
                <a:lumOff val="80000"/>
              </a:schemeClr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Northwind1GTCF_modifie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00042"/>
            <a:ext cx="2304894" cy="1838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0"/>
            <a:ext cx="2304894" cy="1699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785794"/>
            <a:ext cx="2304894" cy="1529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Northwind1GTCF_modified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4500570"/>
            <a:ext cx="3131079" cy="21040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Northwind1GTCF_modified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6446" y="4572008"/>
            <a:ext cx="3086874" cy="2000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Northwind1GTCF_modified2.jpg"/>
          <p:cNvPicPr>
            <a:picLocks noChangeAspect="1"/>
          </p:cNvPicPr>
          <p:nvPr/>
        </p:nvPicPr>
        <p:blipFill>
          <a:blip r:embed="rId7"/>
          <a:srcRect b="14973"/>
          <a:stretch>
            <a:fillRect/>
          </a:stretch>
        </p:blipFill>
        <p:spPr>
          <a:xfrm>
            <a:off x="3000364" y="4714884"/>
            <a:ext cx="3143272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1.png"/>
          <p:cNvPicPr>
            <a:picLocks noChangeAspect="1"/>
          </p:cNvPicPr>
          <p:nvPr/>
        </p:nvPicPr>
        <p:blipFill>
          <a:blip r:embed="rId8"/>
          <a:srcRect t="33333" b="28125"/>
          <a:stretch>
            <a:fillRect/>
          </a:stretch>
        </p:blipFill>
        <p:spPr>
          <a:xfrm>
            <a:off x="0" y="2285992"/>
            <a:ext cx="9143999" cy="2643206"/>
          </a:xfrm>
          <a:prstGeom prst="rect">
            <a:avLst/>
          </a:prstGeom>
          <a:ln>
            <a:noFill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14282" y="2428868"/>
            <a:ext cx="8786874" cy="8572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z="4000" b="1" i="1" dirty="0" smtClean="0">
                <a:solidFill>
                  <a:schemeClr val="bg1">
                    <a:lumMod val="95000"/>
                  </a:schemeClr>
                </a:solidFill>
                <a:latin typeface="Candara" pitchFamily="34" charset="0"/>
              </a:rPr>
              <a:t>Программный комплекс «АПТЕКА»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85720" y="3214686"/>
            <a:ext cx="7929618" cy="78581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z="2800" b="1" i="1" dirty="0" smtClean="0">
                <a:solidFill>
                  <a:schemeClr val="bg1">
                    <a:lumMod val="95000"/>
                  </a:schemeClr>
                </a:solidFill>
                <a:latin typeface="Candara" pitchFamily="34" charset="0"/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>
                    <a:lumMod val="95000"/>
                  </a:schemeClr>
                </a:solidFill>
                <a:latin typeface="Candara" pitchFamily="34" charset="0"/>
              </a:rPr>
              <a:t>!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642918"/>
            <a:ext cx="5214974" cy="3903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3" name="Группа 22"/>
          <p:cNvGrpSpPr/>
          <p:nvPr/>
        </p:nvGrpSpPr>
        <p:grpSpPr>
          <a:xfrm>
            <a:off x="5335553" y="2143116"/>
            <a:ext cx="3665603" cy="3643338"/>
            <a:chOff x="5152532" y="2071678"/>
            <a:chExt cx="3665603" cy="3643338"/>
          </a:xfrm>
        </p:grpSpPr>
        <p:grpSp>
          <p:nvGrpSpPr>
            <p:cNvPr id="18" name="Группа 17"/>
            <p:cNvGrpSpPr/>
            <p:nvPr/>
          </p:nvGrpSpPr>
          <p:grpSpPr>
            <a:xfrm>
              <a:off x="5152532" y="2071678"/>
              <a:ext cx="3665603" cy="3214710"/>
              <a:chOff x="4764049" y="3000372"/>
              <a:chExt cx="3665603" cy="3214710"/>
            </a:xfrm>
          </p:grpSpPr>
          <p:sp>
            <p:nvSpPr>
              <p:cNvPr id="15" name="Стрелка вправо с вырезом 14"/>
              <p:cNvSpPr/>
              <p:nvPr/>
            </p:nvSpPr>
            <p:spPr>
              <a:xfrm rot="11556694">
                <a:off x="4764049" y="3959373"/>
                <a:ext cx="1025925" cy="850143"/>
              </a:xfrm>
              <a:prstGeom prst="notchedRightArrow">
                <a:avLst>
                  <a:gd name="adj1" fmla="val 53282"/>
                  <a:gd name="adj2" fmla="val 46718"/>
                </a:avLst>
              </a:prstGeom>
              <a:gradFill>
                <a:gsLst>
                  <a:gs pos="69000">
                    <a:srgbClr val="8488C4">
                      <a:alpha val="0"/>
                    </a:srgbClr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13" name="Группа 12"/>
              <p:cNvGrpSpPr/>
              <p:nvPr/>
            </p:nvGrpSpPr>
            <p:grpSpPr>
              <a:xfrm>
                <a:off x="5368873" y="3000372"/>
                <a:ext cx="3060779" cy="3214710"/>
                <a:chOff x="5368873" y="3000372"/>
                <a:chExt cx="3060779" cy="3214710"/>
              </a:xfrm>
            </p:grpSpPr>
            <p:pic>
              <p:nvPicPr>
                <p:cNvPr id="10" name="Рисунок 9" descr="Northwind1GTCF_modified2.jpg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124758" y="3000372"/>
                  <a:ext cx="2304894" cy="1699774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  <p:pic>
              <p:nvPicPr>
                <p:cNvPr id="11" name="Рисунок 10" descr="Northwind1GTCF_modified2.jpg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981882" y="4685718"/>
                  <a:ext cx="2304894" cy="1529364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  <p:pic>
              <p:nvPicPr>
                <p:cNvPr id="12" name="Рисунок 11" descr="Northwind1GTCF_modified2.jpg"/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5368873" y="3617061"/>
                  <a:ext cx="2803272" cy="1965416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</p:grpSp>
        </p:grpSp>
        <p:sp>
          <p:nvSpPr>
            <p:cNvPr id="22" name="Скругленный прямоугольник 21"/>
            <p:cNvSpPr/>
            <p:nvPr/>
          </p:nvSpPr>
          <p:spPr>
            <a:xfrm>
              <a:off x="5715040" y="5143512"/>
              <a:ext cx="2714612" cy="571504"/>
            </a:xfrm>
            <a:prstGeom prst="roundRect">
              <a:avLst/>
            </a:prstGeom>
            <a:gradFill>
              <a:gsLst>
                <a:gs pos="0">
                  <a:srgbClr val="2D9725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>
                      <a:lumMod val="50000"/>
                    </a:schemeClr>
                  </a:solidFill>
                </a:rPr>
                <a:t>Информационное обеспечение</a:t>
              </a:r>
              <a:endParaRPr lang="ru-RU" dirty="0">
                <a:solidFill>
                  <a:schemeClr val="tx1">
                    <a:lumMod val="50000"/>
                  </a:schemeClr>
                </a:solidFill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0" y="3027921"/>
            <a:ext cx="3390291" cy="2664036"/>
            <a:chOff x="285720" y="3336732"/>
            <a:chExt cx="3390291" cy="2664036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357158" y="3336732"/>
              <a:ext cx="3318853" cy="2349878"/>
              <a:chOff x="357158" y="3336732"/>
              <a:chExt cx="3318853" cy="2349878"/>
            </a:xfrm>
          </p:grpSpPr>
          <p:sp>
            <p:nvSpPr>
              <p:cNvPr id="16" name="Стрелка вправо с вырезом 15"/>
              <p:cNvSpPr/>
              <p:nvPr/>
            </p:nvSpPr>
            <p:spPr>
              <a:xfrm rot="20866454">
                <a:off x="2650086" y="3336732"/>
                <a:ext cx="1025925" cy="850143"/>
              </a:xfrm>
              <a:prstGeom prst="notchedRightArrow">
                <a:avLst>
                  <a:gd name="adj1" fmla="val 53282"/>
                  <a:gd name="adj2" fmla="val 46718"/>
                </a:avLst>
              </a:prstGeom>
              <a:gradFill>
                <a:gsLst>
                  <a:gs pos="69000">
                    <a:srgbClr val="8488C4">
                      <a:alpha val="0"/>
                    </a:srgbClr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6" name="Рисунок 5" descr="Northwind1GTCF_modified2.jpg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57158" y="3523497"/>
                <a:ext cx="2729899" cy="2163113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sp>
          <p:nvSpPr>
            <p:cNvPr id="19" name="Скругленный прямоугольник 18"/>
            <p:cNvSpPr/>
            <p:nvPr/>
          </p:nvSpPr>
          <p:spPr>
            <a:xfrm>
              <a:off x="285720" y="5500702"/>
              <a:ext cx="2928958" cy="500066"/>
            </a:xfrm>
            <a:prstGeom prst="roundRect">
              <a:avLst/>
            </a:prstGeom>
            <a:gradFill>
              <a:gsLst>
                <a:gs pos="0">
                  <a:srgbClr val="2D9725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>
                      <a:lumMod val="50000"/>
                    </a:schemeClr>
                  </a:solidFill>
                </a:rPr>
                <a:t>Система заказа</a:t>
              </a:r>
              <a:endParaRPr lang="ru-RU" dirty="0">
                <a:solidFill>
                  <a:schemeClr val="tx1">
                    <a:lumMod val="50000"/>
                  </a:schemeClr>
                </a:solidFill>
              </a:endParaRPr>
            </a:p>
          </p:txBody>
        </p:sp>
      </p:grpSp>
      <p:sp>
        <p:nvSpPr>
          <p:cNvPr id="31" name="Заголовок 1"/>
          <p:cNvSpPr txBox="1">
            <a:spLocks/>
          </p:cNvSpPr>
          <p:nvPr/>
        </p:nvSpPr>
        <p:spPr>
          <a:xfrm>
            <a:off x="1071538" y="-214338"/>
            <a:ext cx="8072494" cy="123040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rPr>
              <a:t>Программный комплекс «АПТЕКА» это: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4" name="Рисунок 23" descr="foot_ba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643174" y="4071942"/>
            <a:ext cx="3643338" cy="500066"/>
          </a:xfrm>
          <a:prstGeom prst="roundRect">
            <a:avLst/>
          </a:prstGeom>
          <a:gradFill>
            <a:gsLst>
              <a:gs pos="0">
                <a:srgbClr val="2D9725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>
                    <a:lumMod val="50000"/>
                  </a:schemeClr>
                </a:solidFill>
              </a:rPr>
              <a:t>Система учета</a:t>
            </a:r>
            <a:endParaRPr lang="ru-RU" sz="28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785794"/>
            <a:ext cx="6715172" cy="4432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1714488"/>
            <a:ext cx="6607696" cy="444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857224" y="0"/>
            <a:ext cx="8143932" cy="135732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i="1" dirty="0" smtClean="0"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rPr>
              <a:t>Простой и понятный интерфейс,  похожий на основные интерфейсы популярных приложений!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bg1"/>
                  </a:gs>
                  <a:gs pos="90000">
                    <a:schemeClr val="bg2">
                      <a:lumMod val="90000"/>
                    </a:schemeClr>
                  </a:gs>
                </a:gsLst>
                <a:lin ang="5400000" scaled="0"/>
              </a:gra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Рисунок 10" descr="foot_ba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857224" y="71414"/>
            <a:ext cx="7500990" cy="64294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Простота и надёжность работы системы!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57158" y="928670"/>
            <a:ext cx="8143932" cy="150019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</a:rPr>
              <a:t> - Простая и полностью автоматизированная система обмена данными</a:t>
            </a:r>
            <a:r>
              <a:rPr lang="en-US" sz="2400" b="1" i="1" dirty="0" smtClean="0">
                <a:solidFill>
                  <a:schemeClr val="tx1"/>
                </a:solidFill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</a:rPr>
              <a:t>между структурными подразделениями </a:t>
            </a:r>
            <a:endParaRPr lang="ru-RU" sz="2400" i="1" dirty="0" smtClean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57158" y="4071942"/>
            <a:ext cx="8143932" cy="150019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chemeClr val="tx1"/>
                </a:solidFill>
              </a:rPr>
              <a:t>- Автоматическое резервное копирование базы данных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57158" y="2500306"/>
            <a:ext cx="8143932" cy="150019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</a:rPr>
              <a:t>- Портативность работы – программа работает без каких-либо реестровых данных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1" name="Рисунок 10" descr="foot_b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6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6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6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642910" y="214266"/>
            <a:ext cx="8143932" cy="57152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Исчерпывающие функциональные возможности!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71472" y="714356"/>
            <a:ext cx="8358246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ru-RU" sz="1900" dirty="0">
              <a:solidFill>
                <a:srgbClr val="000000"/>
              </a:solidFill>
            </a:endParaRPr>
          </a:p>
          <a:p>
            <a:r>
              <a:rPr lang="ru-RU" sz="1900" b="1" i="1" dirty="0" err="1">
                <a:solidFill>
                  <a:srgbClr val="2D9725"/>
                </a:solidFill>
              </a:rPr>
              <a:t>Партионный</a:t>
            </a:r>
            <a:r>
              <a:rPr lang="ru-RU" sz="1900" b="1" i="1" dirty="0">
                <a:solidFill>
                  <a:srgbClr val="2D9725"/>
                </a:solidFill>
              </a:rPr>
              <a:t> учёт</a:t>
            </a:r>
            <a:r>
              <a:rPr lang="ru-RU" sz="1900" i="1" dirty="0">
                <a:solidFill>
                  <a:srgbClr val="2D9725"/>
                </a:solidFill>
              </a:rPr>
              <a:t> </a:t>
            </a:r>
            <a:r>
              <a:rPr lang="ru-RU" sz="1900" i="1" dirty="0"/>
              <a:t>сведет возможность </a:t>
            </a:r>
            <a:r>
              <a:rPr lang="ru-RU" sz="1900" i="1" dirty="0" smtClean="0"/>
              <a:t>пересортицы </a:t>
            </a:r>
            <a:r>
              <a:rPr lang="ru-RU" sz="1900" i="1" dirty="0"/>
              <a:t>к минимуму, даст возможность отследить движение товара и т.д.</a:t>
            </a:r>
          </a:p>
          <a:p>
            <a:pPr>
              <a:buFontTx/>
              <a:buChar char="-"/>
            </a:pPr>
            <a:endParaRPr lang="ru-RU" sz="1900" i="1" dirty="0"/>
          </a:p>
          <a:p>
            <a:r>
              <a:rPr lang="ru-RU" sz="1900" b="1" i="1" dirty="0">
                <a:solidFill>
                  <a:srgbClr val="2D9725"/>
                </a:solidFill>
              </a:rPr>
              <a:t>Дислокация</a:t>
            </a:r>
            <a:r>
              <a:rPr lang="ru-RU" sz="1900" i="1" dirty="0">
                <a:solidFill>
                  <a:srgbClr val="2D9725"/>
                </a:solidFill>
              </a:rPr>
              <a:t>:</a:t>
            </a:r>
          </a:p>
          <a:p>
            <a:r>
              <a:rPr lang="ru-RU" sz="1900" i="1" dirty="0"/>
              <a:t>-Суффикс кодов партии, возможность определять дислокацию как “не фискальная” и в дальнейшем оприходовать товар такого типа.</a:t>
            </a:r>
          </a:p>
          <a:p>
            <a:pPr>
              <a:buFontTx/>
              <a:buChar char="-"/>
            </a:pPr>
            <a:endParaRPr lang="ru-RU" sz="1900" i="1" dirty="0"/>
          </a:p>
          <a:p>
            <a:r>
              <a:rPr lang="ru-RU" sz="1900" b="1" i="1" dirty="0">
                <a:solidFill>
                  <a:srgbClr val="2D9725"/>
                </a:solidFill>
              </a:rPr>
              <a:t>Приход</a:t>
            </a:r>
            <a:r>
              <a:rPr lang="ru-RU" sz="1900" i="1" dirty="0">
                <a:solidFill>
                  <a:srgbClr val="2D9725"/>
                </a:solidFill>
              </a:rPr>
              <a:t>:</a:t>
            </a:r>
          </a:p>
          <a:p>
            <a:r>
              <a:rPr lang="ru-RU" sz="1900" i="1" dirty="0"/>
              <a:t>- Импорт электронных накладных известных форматов</a:t>
            </a:r>
          </a:p>
          <a:p>
            <a:r>
              <a:rPr lang="ru-RU" sz="1900" i="1" dirty="0"/>
              <a:t>- Фильтр входного контроля </a:t>
            </a:r>
          </a:p>
          <a:p>
            <a:r>
              <a:rPr lang="ru-RU" sz="1900" i="1" dirty="0"/>
              <a:t>- История цен</a:t>
            </a:r>
          </a:p>
          <a:p>
            <a:r>
              <a:rPr lang="ru-RU" sz="1900" i="1" dirty="0"/>
              <a:t>- Блокировка товаров из приходных накладных и возможность убрать товар из остатков до выяснения проблемы из указанными товарами.</a:t>
            </a:r>
          </a:p>
          <a:p>
            <a:r>
              <a:rPr lang="ru-RU" sz="1900" i="1" dirty="0"/>
              <a:t>- Создания расходных документов и документов перемещения на оснований содержимого приходных накл.</a:t>
            </a:r>
          </a:p>
          <a:p>
            <a:r>
              <a:rPr lang="ru-RU" sz="1900" i="1" dirty="0"/>
              <a:t>- Корректировка наценки товара</a:t>
            </a:r>
          </a:p>
          <a:p>
            <a:r>
              <a:rPr lang="ru-RU" sz="1900" i="1" dirty="0"/>
              <a:t>- Печать ярлыков (</a:t>
            </a:r>
            <a:r>
              <a:rPr lang="ru-RU" sz="1900" i="1" dirty="0" err="1"/>
              <a:t>штрих-кодов</a:t>
            </a:r>
            <a:r>
              <a:rPr lang="ru-RU" sz="1900" i="1" dirty="0"/>
              <a:t>) товара для ручных и напольных сканеров </a:t>
            </a:r>
          </a:p>
          <a:p>
            <a:pPr>
              <a:buFontTx/>
              <a:buChar char="-"/>
            </a:pPr>
            <a:endParaRPr lang="ru-RU" sz="1600" i="1" dirty="0">
              <a:solidFill>
                <a:srgbClr val="000000"/>
              </a:solidFill>
            </a:endParaRPr>
          </a:p>
        </p:txBody>
      </p:sp>
      <p:pic>
        <p:nvPicPr>
          <p:cNvPr id="11" name="Рисунок 10" descr="foot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28596" y="928670"/>
            <a:ext cx="8501122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2D9725"/>
                </a:solidFill>
              </a:rPr>
              <a:t>Возвраты</a:t>
            </a:r>
            <a:r>
              <a:rPr lang="ru-RU" sz="2000" b="1" i="1" dirty="0">
                <a:solidFill>
                  <a:srgbClr val="2D9725"/>
                </a:solidFill>
              </a:rPr>
              <a:t>:</a:t>
            </a:r>
          </a:p>
          <a:p>
            <a:r>
              <a:rPr lang="ru-RU" sz="2000" i="1" dirty="0"/>
              <a:t>Возвраты поставщикам, возвраты клиентов и покупателей</a:t>
            </a:r>
            <a:endParaRPr lang="en-US" sz="2000" i="1" dirty="0"/>
          </a:p>
          <a:p>
            <a:endParaRPr lang="en-US" sz="2000" i="1" dirty="0"/>
          </a:p>
          <a:p>
            <a:r>
              <a:rPr lang="ru-RU" sz="2000" b="1" i="1" dirty="0">
                <a:solidFill>
                  <a:srgbClr val="2D9725"/>
                </a:solidFill>
              </a:rPr>
              <a:t>Наценка</a:t>
            </a:r>
            <a:r>
              <a:rPr lang="ru-RU" sz="2000" i="1" dirty="0">
                <a:solidFill>
                  <a:srgbClr val="2D9725"/>
                </a:solidFill>
              </a:rPr>
              <a:t>:</a:t>
            </a:r>
          </a:p>
          <a:p>
            <a:r>
              <a:rPr lang="en-US" sz="2000" i="1" dirty="0"/>
              <a:t>- </a:t>
            </a:r>
            <a:r>
              <a:rPr lang="ru-RU" sz="2000" i="1" dirty="0"/>
              <a:t>Детальная наценка товара в зависимости от указанных условий</a:t>
            </a:r>
          </a:p>
          <a:p>
            <a:r>
              <a:rPr lang="ru-RU" sz="2000" i="1" dirty="0"/>
              <a:t>Учет различных типов ограничений в</a:t>
            </a:r>
            <a:r>
              <a:rPr lang="en-US" sz="2000" i="1" dirty="0"/>
              <a:t> </a:t>
            </a:r>
            <a:r>
              <a:rPr lang="ru-RU" sz="2000" i="1" dirty="0"/>
              <a:t>т.ч. </a:t>
            </a:r>
            <a:r>
              <a:rPr lang="en-US" sz="2000" i="1" dirty="0"/>
              <a:t>ЦРГ</a:t>
            </a:r>
          </a:p>
          <a:p>
            <a:endParaRPr lang="en-US" sz="2000" i="1" dirty="0"/>
          </a:p>
          <a:p>
            <a:r>
              <a:rPr lang="ru-RU" sz="2000" b="1" i="1" dirty="0" smtClean="0">
                <a:solidFill>
                  <a:srgbClr val="2D9725"/>
                </a:solidFill>
                <a:cs typeface="Arial" charset="0"/>
              </a:rPr>
              <a:t>Главный</a:t>
            </a:r>
            <a:r>
              <a:rPr lang="uk-UA" sz="2000" b="1" i="1" dirty="0" smtClean="0">
                <a:solidFill>
                  <a:srgbClr val="2D9725"/>
                </a:solidFill>
                <a:cs typeface="Arial" charset="0"/>
              </a:rPr>
              <a:t> </a:t>
            </a:r>
            <a:r>
              <a:rPr lang="uk-UA" sz="2000" b="1" i="1" dirty="0">
                <a:solidFill>
                  <a:srgbClr val="2D9725"/>
                </a:solidFill>
                <a:cs typeface="Arial" charset="0"/>
              </a:rPr>
              <a:t>товар:</a:t>
            </a:r>
          </a:p>
          <a:p>
            <a:pPr>
              <a:buFontTx/>
              <a:buChar char="-"/>
            </a:pPr>
            <a:r>
              <a:rPr lang="ru-RU" sz="2000" i="1" dirty="0" smtClean="0">
                <a:cs typeface="Arial" charset="0"/>
              </a:rPr>
              <a:t>Группировка </a:t>
            </a:r>
            <a:r>
              <a:rPr lang="ru-RU" sz="2000" i="1" dirty="0">
                <a:cs typeface="Arial" charset="0"/>
              </a:rPr>
              <a:t>товаров  к указанному главному на стадии заказа или распределения запасов по точкам</a:t>
            </a:r>
          </a:p>
          <a:p>
            <a:pPr>
              <a:buFontTx/>
              <a:buChar char="-"/>
            </a:pPr>
            <a:endParaRPr lang="en-US" sz="2000" i="1" dirty="0">
              <a:solidFill>
                <a:srgbClr val="2D9725"/>
              </a:solidFill>
            </a:endParaRPr>
          </a:p>
          <a:p>
            <a:r>
              <a:rPr lang="ru-RU" sz="2000" b="1" i="1" dirty="0">
                <a:solidFill>
                  <a:srgbClr val="2D9725"/>
                </a:solidFill>
              </a:rPr>
              <a:t>Коды для кассовых аппаратов</a:t>
            </a:r>
            <a:r>
              <a:rPr lang="ru-RU" sz="2000" i="1" dirty="0">
                <a:solidFill>
                  <a:srgbClr val="2D9725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US" sz="2000" i="1" dirty="0"/>
              <a:t> К</a:t>
            </a:r>
            <a:r>
              <a:rPr lang="ru-RU" sz="2000" i="1" dirty="0" err="1"/>
              <a:t>одиров</a:t>
            </a:r>
            <a:r>
              <a:rPr lang="en-US" sz="2000" i="1" dirty="0" err="1"/>
              <a:t>ка</a:t>
            </a:r>
            <a:r>
              <a:rPr lang="ru-RU" sz="2000" i="1" dirty="0"/>
              <a:t> товаров под кассовые аппараты для </a:t>
            </a:r>
            <a:r>
              <a:rPr lang="ru-RU" sz="2000" i="1" dirty="0" err="1"/>
              <a:t>некомпьютеризированных</a:t>
            </a:r>
            <a:r>
              <a:rPr lang="ru-RU" sz="2000" i="1" dirty="0"/>
              <a:t> аптек</a:t>
            </a:r>
            <a:endParaRPr lang="en-US" sz="2000" i="1" dirty="0"/>
          </a:p>
          <a:p>
            <a:endParaRPr lang="en-US" i="1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42910" y="0"/>
            <a:ext cx="8143932" cy="135732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Исчерпывающие функциональные возможности!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Рисунок 8" descr="foot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28596" y="851017"/>
            <a:ext cx="8501122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rgbClr val="2D9725"/>
                </a:solidFill>
              </a:rPr>
              <a:t>Остат</a:t>
            </a:r>
            <a:r>
              <a:rPr lang="en-US" sz="2000" b="1" i="1" dirty="0" err="1" smtClean="0">
                <a:solidFill>
                  <a:srgbClr val="2D9725"/>
                </a:solidFill>
              </a:rPr>
              <a:t>ки</a:t>
            </a:r>
            <a:r>
              <a:rPr lang="ru-RU" sz="2000" i="1" dirty="0" smtClean="0">
                <a:solidFill>
                  <a:srgbClr val="2D9725"/>
                </a:solidFill>
              </a:rPr>
              <a:t>:</a:t>
            </a:r>
          </a:p>
          <a:p>
            <a:r>
              <a:rPr lang="en-US" sz="2000" i="1" dirty="0" smtClean="0"/>
              <a:t>- </a:t>
            </a:r>
            <a:r>
              <a:rPr lang="ru-RU" sz="2000" i="1" dirty="0" smtClean="0"/>
              <a:t>Фильтр входного контроля - просмотр проблемных позиций</a:t>
            </a:r>
          </a:p>
          <a:p>
            <a:r>
              <a:rPr lang="en-US" sz="2000" i="1" dirty="0" smtClean="0"/>
              <a:t>- </a:t>
            </a:r>
            <a:r>
              <a:rPr lang="ru-RU" sz="2000" i="1" dirty="0" smtClean="0"/>
              <a:t>Блокировка товара для продажи</a:t>
            </a:r>
          </a:p>
          <a:p>
            <a:r>
              <a:rPr lang="en-US" sz="2000" i="1" dirty="0" smtClean="0"/>
              <a:t>- </a:t>
            </a:r>
            <a:r>
              <a:rPr lang="ru-RU" sz="2000" i="1" dirty="0" smtClean="0"/>
              <a:t>Возможность просмотра информации по синонимам, сериям и справки</a:t>
            </a:r>
            <a:endParaRPr lang="en-US" sz="2000" i="1" dirty="0" smtClean="0"/>
          </a:p>
          <a:p>
            <a:endParaRPr lang="ru-RU" sz="2000" b="1" i="1" dirty="0" smtClean="0"/>
          </a:p>
          <a:p>
            <a:r>
              <a:rPr lang="ru-RU" sz="2000" b="1" i="1" dirty="0" smtClean="0">
                <a:solidFill>
                  <a:srgbClr val="2D9725"/>
                </a:solidFill>
              </a:rPr>
              <a:t>Возвраты</a:t>
            </a:r>
            <a:r>
              <a:rPr lang="ru-RU" sz="2000" b="1" i="1" dirty="0">
                <a:solidFill>
                  <a:srgbClr val="2D9725"/>
                </a:solidFill>
              </a:rPr>
              <a:t>:</a:t>
            </a:r>
          </a:p>
          <a:p>
            <a:r>
              <a:rPr lang="ru-RU" sz="2000" i="1" dirty="0"/>
              <a:t>Возвраты поставщикам, возвраты клиентов и покупателей</a:t>
            </a:r>
            <a:endParaRPr lang="en-US" sz="2000" i="1" dirty="0"/>
          </a:p>
          <a:p>
            <a:endParaRPr lang="en-US" sz="2000" i="1" dirty="0"/>
          </a:p>
          <a:p>
            <a:r>
              <a:rPr lang="ru-RU" sz="2000" b="1" i="1" dirty="0">
                <a:solidFill>
                  <a:srgbClr val="2D9725"/>
                </a:solidFill>
              </a:rPr>
              <a:t>Наценка</a:t>
            </a:r>
            <a:r>
              <a:rPr lang="ru-RU" sz="2000" i="1" dirty="0">
                <a:solidFill>
                  <a:srgbClr val="2D9725"/>
                </a:solidFill>
              </a:rPr>
              <a:t>:</a:t>
            </a:r>
          </a:p>
          <a:p>
            <a:r>
              <a:rPr lang="en-US" sz="2000" i="1" dirty="0"/>
              <a:t>- </a:t>
            </a:r>
            <a:r>
              <a:rPr lang="ru-RU" sz="2000" i="1" dirty="0"/>
              <a:t>Детальная наценка товара в зависимости от указанных условий</a:t>
            </a:r>
          </a:p>
          <a:p>
            <a:r>
              <a:rPr lang="ru-RU" sz="2000" i="1" dirty="0"/>
              <a:t>Учет различных типов ограничений в</a:t>
            </a:r>
            <a:r>
              <a:rPr lang="en-US" sz="2000" i="1" dirty="0"/>
              <a:t> </a:t>
            </a:r>
            <a:r>
              <a:rPr lang="ru-RU" sz="2000" i="1" dirty="0"/>
              <a:t>т.ч. </a:t>
            </a:r>
            <a:r>
              <a:rPr lang="en-US" sz="2000" i="1" dirty="0"/>
              <a:t>ЦРГ</a:t>
            </a:r>
          </a:p>
          <a:p>
            <a:endParaRPr lang="en-US" sz="2000" i="1" dirty="0"/>
          </a:p>
          <a:p>
            <a:r>
              <a:rPr lang="ru-RU" sz="2000" b="1" i="1" dirty="0" smtClean="0">
                <a:solidFill>
                  <a:srgbClr val="2D9725"/>
                </a:solidFill>
                <a:cs typeface="Arial" charset="0"/>
              </a:rPr>
              <a:t>Главный</a:t>
            </a:r>
            <a:r>
              <a:rPr lang="uk-UA" sz="2000" b="1" i="1" dirty="0" smtClean="0">
                <a:solidFill>
                  <a:srgbClr val="2D9725"/>
                </a:solidFill>
                <a:cs typeface="Arial" charset="0"/>
              </a:rPr>
              <a:t> </a:t>
            </a:r>
            <a:r>
              <a:rPr lang="uk-UA" sz="2000" b="1" i="1" dirty="0">
                <a:solidFill>
                  <a:srgbClr val="2D9725"/>
                </a:solidFill>
                <a:cs typeface="Arial" charset="0"/>
              </a:rPr>
              <a:t>товар:</a:t>
            </a:r>
          </a:p>
          <a:p>
            <a:pPr>
              <a:buFontTx/>
              <a:buChar char="-"/>
            </a:pPr>
            <a:r>
              <a:rPr lang="ru-RU" sz="2000" i="1" dirty="0" smtClean="0">
                <a:cs typeface="Arial" charset="0"/>
              </a:rPr>
              <a:t>Группировка </a:t>
            </a:r>
            <a:r>
              <a:rPr lang="ru-RU" sz="2000" i="1" dirty="0">
                <a:cs typeface="Arial" charset="0"/>
              </a:rPr>
              <a:t>товаров  к указанному главному на стадии заказа или распределения запасов по точкам</a:t>
            </a:r>
          </a:p>
          <a:p>
            <a:pPr>
              <a:buFontTx/>
              <a:buChar char="-"/>
            </a:pPr>
            <a:endParaRPr lang="en-US" sz="2000" i="1" dirty="0"/>
          </a:p>
          <a:p>
            <a:endParaRPr lang="en-US" i="1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42910" y="0"/>
            <a:ext cx="8143932" cy="135732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Исчерпывающие функциональные возможности</a:t>
            </a:r>
            <a:r>
              <a:rPr lang="ru-RU" sz="2800" i="1" dirty="0" smtClean="0">
                <a:solidFill>
                  <a:schemeClr val="tx1">
                    <a:lumMod val="75000"/>
                  </a:schemeClr>
                </a:solidFill>
              </a:rPr>
              <a:t>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Рисунок 8" descr="foot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71472" y="733246"/>
            <a:ext cx="8137525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 dirty="0" smtClean="0">
                <a:solidFill>
                  <a:srgbClr val="2D9725"/>
                </a:solidFill>
              </a:rPr>
              <a:t>Коды для кассовых аппаратов</a:t>
            </a:r>
            <a:r>
              <a:rPr lang="ru-RU" sz="2000" i="1" dirty="0" smtClean="0">
                <a:solidFill>
                  <a:srgbClr val="2D9725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US" sz="2000" i="1" dirty="0" smtClean="0"/>
              <a:t> К</a:t>
            </a:r>
            <a:r>
              <a:rPr lang="ru-RU" sz="2000" i="1" dirty="0" err="1" smtClean="0"/>
              <a:t>одиров</a:t>
            </a:r>
            <a:r>
              <a:rPr lang="en-US" sz="2000" i="1" dirty="0" err="1" smtClean="0"/>
              <a:t>ка</a:t>
            </a:r>
            <a:r>
              <a:rPr lang="ru-RU" sz="2000" i="1" dirty="0" smtClean="0"/>
              <a:t> товаров под кассовые аппараты для </a:t>
            </a:r>
            <a:r>
              <a:rPr lang="ru-RU" sz="2000" i="1" dirty="0" err="1" smtClean="0"/>
              <a:t>некомпьютеризированных</a:t>
            </a:r>
            <a:r>
              <a:rPr lang="ru-RU" sz="2000" i="1" dirty="0" smtClean="0"/>
              <a:t> аптек</a:t>
            </a:r>
            <a:endParaRPr lang="en-US" sz="2000" i="1" dirty="0" smtClean="0"/>
          </a:p>
          <a:p>
            <a:endParaRPr lang="en-US" sz="2000" b="1" i="1" dirty="0" smtClean="0"/>
          </a:p>
          <a:p>
            <a:r>
              <a:rPr lang="ru-RU" sz="2000" b="1" i="1" dirty="0" err="1" smtClean="0">
                <a:solidFill>
                  <a:srgbClr val="2D9725"/>
                </a:solidFill>
              </a:rPr>
              <a:t>Остат</a:t>
            </a:r>
            <a:r>
              <a:rPr lang="en-US" sz="2000" b="1" i="1" dirty="0" err="1" smtClean="0">
                <a:solidFill>
                  <a:srgbClr val="2D9725"/>
                </a:solidFill>
              </a:rPr>
              <a:t>ки</a:t>
            </a:r>
            <a:r>
              <a:rPr lang="ru-RU" sz="2000" i="1" dirty="0" smtClean="0">
                <a:solidFill>
                  <a:srgbClr val="2D9725"/>
                </a:solidFill>
              </a:rPr>
              <a:t>:</a:t>
            </a:r>
          </a:p>
          <a:p>
            <a:r>
              <a:rPr lang="en-US" sz="2000" i="1" dirty="0" smtClean="0"/>
              <a:t>- </a:t>
            </a:r>
            <a:r>
              <a:rPr lang="ru-RU" sz="2000" i="1" dirty="0" smtClean="0"/>
              <a:t>Фильтр входного контроля - просмотр проблемных позиций</a:t>
            </a:r>
          </a:p>
          <a:p>
            <a:r>
              <a:rPr lang="en-US" sz="2000" i="1" dirty="0" smtClean="0"/>
              <a:t>- </a:t>
            </a:r>
            <a:r>
              <a:rPr lang="ru-RU" sz="2000" i="1" dirty="0" smtClean="0"/>
              <a:t>Блокировка товара для продажи</a:t>
            </a:r>
          </a:p>
          <a:p>
            <a:pPr>
              <a:buFontTx/>
              <a:buChar char="-"/>
            </a:pPr>
            <a:r>
              <a:rPr lang="ru-RU" sz="2000" i="1" dirty="0" smtClean="0"/>
              <a:t>Возможность просмотра информации по синонимам, сериям и справки</a:t>
            </a:r>
            <a:endParaRPr lang="en-US" sz="2000" i="1" dirty="0" smtClean="0"/>
          </a:p>
          <a:p>
            <a:pPr>
              <a:spcBef>
                <a:spcPct val="50000"/>
              </a:spcBef>
            </a:pPr>
            <a:r>
              <a:rPr lang="ru-RU" sz="2000" b="1" i="1" dirty="0" smtClean="0">
                <a:solidFill>
                  <a:srgbClr val="2D9725"/>
                </a:solidFill>
              </a:rPr>
              <a:t>Хранение</a:t>
            </a:r>
            <a:r>
              <a:rPr lang="ru-RU" sz="2000" i="1" dirty="0">
                <a:solidFill>
                  <a:srgbClr val="2D9725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ru-RU" sz="2000" i="1" dirty="0"/>
              <a:t>Индексация товара по розничным точкам.</a:t>
            </a:r>
          </a:p>
          <a:p>
            <a:pPr>
              <a:buFontTx/>
              <a:buChar char="-"/>
            </a:pPr>
            <a:endParaRPr lang="ru-RU" sz="2000" i="1" dirty="0"/>
          </a:p>
          <a:p>
            <a:r>
              <a:rPr lang="ru-RU" sz="2000" b="1" i="1" dirty="0">
                <a:solidFill>
                  <a:srgbClr val="2D9725"/>
                </a:solidFill>
              </a:rPr>
              <a:t>Перемещение</a:t>
            </a:r>
            <a:r>
              <a:rPr lang="ru-RU" sz="2000" i="1" dirty="0">
                <a:solidFill>
                  <a:srgbClr val="2D9725"/>
                </a:solidFill>
              </a:rPr>
              <a:t>:</a:t>
            </a:r>
          </a:p>
          <a:p>
            <a:r>
              <a:rPr lang="ru-RU" sz="2000" i="1" dirty="0"/>
              <a:t>- Перемещение товара по структурным подразделениям.</a:t>
            </a:r>
          </a:p>
          <a:p>
            <a:r>
              <a:rPr lang="ru-RU" sz="2000" i="1" dirty="0"/>
              <a:t>- Создание расхода БН на основание перемещения</a:t>
            </a:r>
          </a:p>
          <a:p>
            <a:pPr>
              <a:buFontTx/>
              <a:buChar char="-"/>
            </a:pPr>
            <a:r>
              <a:rPr lang="ru-RU" sz="2000" i="1" dirty="0"/>
              <a:t> Печать ярлыков</a:t>
            </a:r>
          </a:p>
          <a:p>
            <a:endParaRPr lang="ru-RU" sz="2000" i="1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42910" y="0"/>
            <a:ext cx="8143932" cy="135732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Исчерпывающие функциональные возможности</a:t>
            </a:r>
            <a:r>
              <a:rPr lang="ru-RU" sz="2800" i="1" dirty="0" smtClean="0">
                <a:solidFill>
                  <a:schemeClr val="tx1">
                    <a:lumMod val="75000"/>
                  </a:schemeClr>
                </a:solidFill>
              </a:rPr>
              <a:t>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Рисунок 9" descr="foot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71472" y="428604"/>
            <a:ext cx="8137525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endParaRPr lang="ru-RU" sz="2000" i="1" dirty="0" smtClean="0"/>
          </a:p>
          <a:p>
            <a:r>
              <a:rPr lang="ru-RU" sz="2000" b="1" i="1" dirty="0" smtClean="0">
                <a:solidFill>
                  <a:srgbClr val="2D9725"/>
                </a:solidFill>
              </a:rPr>
              <a:t>Расход, чек</a:t>
            </a:r>
            <a:r>
              <a:rPr lang="ru-RU" sz="2000" i="1" dirty="0" smtClean="0">
                <a:solidFill>
                  <a:srgbClr val="2D9725"/>
                </a:solidFill>
              </a:rPr>
              <a:t>:</a:t>
            </a:r>
          </a:p>
          <a:p>
            <a:r>
              <a:rPr lang="ru-RU" sz="2000" i="1" dirty="0" smtClean="0"/>
              <a:t>- Поиск  по коду партии, штрих-коду, наименованию</a:t>
            </a:r>
          </a:p>
          <a:p>
            <a:r>
              <a:rPr lang="ru-RU" sz="2000" i="1" dirty="0" smtClean="0"/>
              <a:t>- Отображения синонимов товара, которые есть на остатках, даже если искомый товар отсутствует</a:t>
            </a:r>
          </a:p>
          <a:p>
            <a:r>
              <a:rPr lang="ru-RU" sz="2000" i="1" dirty="0" smtClean="0"/>
              <a:t>- Набор </a:t>
            </a:r>
            <a:r>
              <a:rPr lang="ru-RU" sz="2000" i="1" dirty="0" err="1" smtClean="0"/>
              <a:t>дефектуры</a:t>
            </a:r>
            <a:r>
              <a:rPr lang="ru-RU" sz="2000" i="1" dirty="0" smtClean="0"/>
              <a:t> (заказа)</a:t>
            </a:r>
          </a:p>
          <a:p>
            <a:r>
              <a:rPr lang="ru-RU" sz="2000" i="1" dirty="0" smtClean="0"/>
              <a:t>- Отображение сумы чека на фискальном принтере перед печатью</a:t>
            </a:r>
          </a:p>
          <a:p>
            <a:pPr>
              <a:buFontTx/>
              <a:buChar char="-"/>
            </a:pPr>
            <a:r>
              <a:rPr lang="ru-RU" sz="2000" i="1" dirty="0" smtClean="0"/>
              <a:t>Отпуск наличный, </a:t>
            </a:r>
            <a:r>
              <a:rPr lang="ru-RU" sz="2000" i="1" dirty="0" err="1" smtClean="0"/>
              <a:t>постерминальный</a:t>
            </a:r>
            <a:r>
              <a:rPr lang="ru-RU" sz="2000" i="1" dirty="0" smtClean="0"/>
              <a:t> (безналичный), рецептурный, под страховые компании, по себестоимости</a:t>
            </a:r>
          </a:p>
          <a:p>
            <a:pPr>
              <a:buFontTx/>
              <a:buChar char="-"/>
            </a:pPr>
            <a:endParaRPr lang="ru-RU" sz="2000" i="1" dirty="0" smtClean="0"/>
          </a:p>
          <a:p>
            <a:r>
              <a:rPr lang="ru-RU" sz="2000" b="1" i="1" dirty="0" smtClean="0">
                <a:solidFill>
                  <a:srgbClr val="2D9725"/>
                </a:solidFill>
              </a:rPr>
              <a:t>Расход безналичный, счет</a:t>
            </a:r>
            <a:r>
              <a:rPr lang="ru-RU" sz="2000" i="1" dirty="0" smtClean="0">
                <a:solidFill>
                  <a:srgbClr val="2D9725"/>
                </a:solidFill>
              </a:rPr>
              <a:t>:</a:t>
            </a:r>
          </a:p>
          <a:p>
            <a:r>
              <a:rPr lang="ru-RU" sz="2000" i="1" dirty="0" smtClean="0"/>
              <a:t>- Резервирования товара под клиента</a:t>
            </a:r>
          </a:p>
          <a:p>
            <a:r>
              <a:rPr lang="ru-RU" sz="2000" i="1" dirty="0" smtClean="0"/>
              <a:t>- Отпуск по себестоимости, скидка/наценка с контролем цен.</a:t>
            </a:r>
          </a:p>
          <a:p>
            <a:r>
              <a:rPr lang="ru-RU" sz="2000" i="1" dirty="0" smtClean="0"/>
              <a:t>- Возможность добавления товара в заказ</a:t>
            </a:r>
          </a:p>
          <a:p>
            <a:pPr>
              <a:buFontTx/>
              <a:buChar char="-"/>
            </a:pPr>
            <a:r>
              <a:rPr lang="ru-RU" sz="2000" i="1" dirty="0" smtClean="0"/>
              <a:t>Автоматическое создания расхода на основания счета</a:t>
            </a:r>
          </a:p>
          <a:p>
            <a:pPr>
              <a:buFontTx/>
              <a:buChar char="-"/>
            </a:pPr>
            <a:endParaRPr lang="ru-RU" sz="2000" i="1" dirty="0" smtClean="0"/>
          </a:p>
          <a:p>
            <a:r>
              <a:rPr lang="ru-RU" sz="2000" b="1" i="1" dirty="0" smtClean="0">
                <a:solidFill>
                  <a:srgbClr val="2D9725"/>
                </a:solidFill>
              </a:rPr>
              <a:t>Групповая переоценка товара по различным параметрам</a:t>
            </a:r>
            <a:r>
              <a:rPr lang="ru-RU" sz="2000" i="1" dirty="0" smtClean="0">
                <a:solidFill>
                  <a:srgbClr val="2D9725"/>
                </a:solidFill>
              </a:rPr>
              <a:t>.</a:t>
            </a:r>
          </a:p>
          <a:p>
            <a:endParaRPr lang="en-US" sz="2000" b="1" i="1" dirty="0" smtClean="0"/>
          </a:p>
          <a:p>
            <a:endParaRPr lang="ru-RU" sz="20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42910" y="0"/>
            <a:ext cx="8143932" cy="135732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Исчерпывающие функциональные возможности</a:t>
            </a:r>
            <a:r>
              <a:rPr lang="ru-RU" sz="2800" i="1" dirty="0" smtClean="0">
                <a:solidFill>
                  <a:schemeClr val="tx1">
                    <a:lumMod val="75000"/>
                  </a:schemeClr>
                </a:solidFill>
              </a:rPr>
              <a:t>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Рисунок 9" descr="foot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77879" y="785794"/>
            <a:ext cx="8137525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2D9725"/>
                </a:solidFill>
              </a:rPr>
              <a:t>Инвентаризация</a:t>
            </a:r>
            <a:r>
              <a:rPr lang="ru-RU" sz="2000" i="1" dirty="0" smtClean="0">
                <a:solidFill>
                  <a:srgbClr val="2D9725"/>
                </a:solidFill>
              </a:rPr>
              <a:t>:</a:t>
            </a:r>
          </a:p>
          <a:p>
            <a:r>
              <a:rPr lang="ru-RU" sz="2000" i="1" dirty="0" smtClean="0"/>
              <a:t>- Полная и частичная инвентаризация товара</a:t>
            </a:r>
          </a:p>
          <a:p>
            <a:r>
              <a:rPr lang="ru-RU" sz="2000" i="1" dirty="0" smtClean="0"/>
              <a:t>- Акты списания, прихода, полный акт инвентаризации</a:t>
            </a:r>
            <a:endParaRPr lang="ru-RU" sz="2000" dirty="0"/>
          </a:p>
          <a:p>
            <a:endParaRPr lang="en-US" sz="2000" b="1" i="1" dirty="0" smtClean="0"/>
          </a:p>
          <a:p>
            <a:r>
              <a:rPr lang="ru-RU" sz="2000" b="1" i="1" dirty="0" smtClean="0">
                <a:solidFill>
                  <a:srgbClr val="2D9725"/>
                </a:solidFill>
              </a:rPr>
              <a:t>Формирование </a:t>
            </a:r>
            <a:r>
              <a:rPr lang="ru-RU" sz="2000" b="1" i="1" dirty="0">
                <a:solidFill>
                  <a:srgbClr val="2D9725"/>
                </a:solidFill>
              </a:rPr>
              <a:t>потребности:</a:t>
            </a:r>
          </a:p>
          <a:p>
            <a:r>
              <a:rPr lang="ru-RU" sz="2000" i="1" dirty="0"/>
              <a:t>- Автоматическое, полуавтоматическое и ручное формирование потребности для заказа любой аптеки сети.</a:t>
            </a:r>
          </a:p>
          <a:p>
            <a:r>
              <a:rPr lang="ru-RU" sz="2000" i="1" dirty="0"/>
              <a:t>- Анализ прихода-расхода с указанием необходимого запаса (кол. дней) и залежавшегося товара по выбору.</a:t>
            </a:r>
          </a:p>
          <a:p>
            <a:r>
              <a:rPr lang="ru-RU" sz="2000" i="1" dirty="0"/>
              <a:t>- Возможность просмотра товара, который вышел на 0 и не заказывался</a:t>
            </a:r>
          </a:p>
          <a:p>
            <a:r>
              <a:rPr lang="ru-RU" sz="2000" i="1" dirty="0"/>
              <a:t>- Учет нулевых продаж в зависимости от того был товар на остатках или нет</a:t>
            </a:r>
          </a:p>
          <a:p>
            <a:r>
              <a:rPr lang="ru-RU" sz="2000" i="1" dirty="0"/>
              <a:t>- Возможность установки критических остатков по 3 значениям</a:t>
            </a:r>
          </a:p>
          <a:p>
            <a:pPr>
              <a:buFontTx/>
              <a:buChar char="-"/>
            </a:pPr>
            <a:r>
              <a:rPr lang="ru-RU" sz="2000" i="1" dirty="0"/>
              <a:t> Установка постоянно необходимого количества на конкретный товар</a:t>
            </a:r>
          </a:p>
          <a:p>
            <a:pPr>
              <a:buFontTx/>
              <a:buChar char="-"/>
            </a:pPr>
            <a:endParaRPr lang="ru-RU" sz="2000" i="1" dirty="0"/>
          </a:p>
          <a:p>
            <a:pPr>
              <a:buFontTx/>
              <a:buChar char="-"/>
            </a:pPr>
            <a:endParaRPr lang="ru-RU" sz="2000" i="1" dirty="0"/>
          </a:p>
          <a:p>
            <a:pPr>
              <a:buFontTx/>
              <a:buChar char="-"/>
            </a:pPr>
            <a:endParaRPr lang="ru-RU" sz="2000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42910" y="0"/>
            <a:ext cx="8143932" cy="135732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Исчерпывающие функциональные возможности</a:t>
            </a:r>
            <a:r>
              <a:rPr lang="ru-RU" sz="2800" i="1" dirty="0" smtClean="0">
                <a:solidFill>
                  <a:schemeClr val="tx1">
                    <a:lumMod val="75000"/>
                  </a:schemeClr>
                </a:solidFill>
              </a:rPr>
              <a:t>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Рисунок 9" descr="foot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71472" y="785794"/>
            <a:ext cx="8137525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i="1" dirty="0" smtClean="0">
                <a:solidFill>
                  <a:srgbClr val="2D9725"/>
                </a:solidFill>
              </a:rPr>
              <a:t>Дисконт</a:t>
            </a:r>
            <a:r>
              <a:rPr lang="ru-RU" sz="2000" i="1" dirty="0" smtClean="0">
                <a:solidFill>
                  <a:srgbClr val="2D9725"/>
                </a:solidFill>
              </a:rPr>
              <a:t>:</a:t>
            </a:r>
          </a:p>
          <a:p>
            <a:r>
              <a:rPr lang="ru-RU" sz="2000" i="1" dirty="0" smtClean="0"/>
              <a:t>- Возможность построения различных типов дисконтных программ (фиксированные, накопительные)</a:t>
            </a:r>
          </a:p>
          <a:p>
            <a:pPr>
              <a:buFontTx/>
              <a:buChar char="-"/>
            </a:pPr>
            <a:r>
              <a:rPr lang="ru-RU" sz="2000" i="1" dirty="0" smtClean="0"/>
              <a:t> Возможность ограничить дисконт на конкретную группу товаров.</a:t>
            </a:r>
          </a:p>
          <a:p>
            <a:pPr>
              <a:buFontTx/>
              <a:buChar char="-"/>
            </a:pPr>
            <a:endParaRPr lang="ru-RU" sz="2000" i="1" dirty="0" smtClean="0"/>
          </a:p>
          <a:p>
            <a:r>
              <a:rPr lang="ru-RU" sz="2000" b="1" i="1" dirty="0" smtClean="0">
                <a:solidFill>
                  <a:srgbClr val="2D9725"/>
                </a:solidFill>
              </a:rPr>
              <a:t>Робота с страховыми компаниями с учетом различных типов условий</a:t>
            </a:r>
            <a:r>
              <a:rPr lang="ru-RU" sz="2000" i="1" dirty="0" smtClean="0">
                <a:solidFill>
                  <a:srgbClr val="2D9725"/>
                </a:solidFill>
              </a:rPr>
              <a:t>.</a:t>
            </a:r>
          </a:p>
          <a:p>
            <a:endParaRPr lang="ru-RU" sz="2000" i="1" dirty="0" smtClean="0"/>
          </a:p>
          <a:p>
            <a:r>
              <a:rPr lang="ru-RU" sz="2000" b="1" i="1" dirty="0" smtClean="0">
                <a:solidFill>
                  <a:srgbClr val="2D9725"/>
                </a:solidFill>
              </a:rPr>
              <a:t>Врачи консультанты</a:t>
            </a:r>
            <a:r>
              <a:rPr lang="ru-RU" sz="2000" i="1" dirty="0" smtClean="0">
                <a:solidFill>
                  <a:srgbClr val="2D9725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ru-RU" sz="2000" i="1" dirty="0" smtClean="0"/>
              <a:t>Ведения истории продаж по рецепту конкретного врача, бонусная система</a:t>
            </a:r>
            <a:endParaRPr lang="en-US" sz="2000" i="1" dirty="0" smtClean="0"/>
          </a:p>
          <a:p>
            <a:r>
              <a:rPr lang="ru-RU" sz="2000" b="1" i="1" dirty="0" smtClean="0">
                <a:solidFill>
                  <a:srgbClr val="2D9725"/>
                </a:solidFill>
              </a:rPr>
              <a:t>Анализ:</a:t>
            </a:r>
          </a:p>
          <a:p>
            <a:r>
              <a:rPr lang="ru-RU" sz="2000" i="1" dirty="0" smtClean="0"/>
              <a:t>- Множество основных форм анализа</a:t>
            </a:r>
          </a:p>
          <a:p>
            <a:r>
              <a:rPr lang="ru-RU" sz="2000" i="1" dirty="0" smtClean="0"/>
              <a:t>- Построение различных типов анализов зависимости от индивидуальных процессов у клиента.</a:t>
            </a:r>
          </a:p>
          <a:p>
            <a:pPr>
              <a:buFontTx/>
              <a:buChar char="-"/>
            </a:pPr>
            <a:endParaRPr lang="ru-RU" sz="2000" i="1" dirty="0" smtClean="0"/>
          </a:p>
          <a:p>
            <a:endParaRPr lang="en-US" sz="2000" b="1" i="1" dirty="0" smtClean="0"/>
          </a:p>
          <a:p>
            <a:endParaRPr lang="ru-RU" sz="20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42910" y="0"/>
            <a:ext cx="8143932" cy="135732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Исчерпывающие функциональные возможности</a:t>
            </a:r>
            <a:r>
              <a:rPr lang="ru-RU" sz="2800" i="1" dirty="0" smtClean="0">
                <a:solidFill>
                  <a:schemeClr val="tx1">
                    <a:lumMod val="75000"/>
                  </a:schemeClr>
                </a:solidFill>
              </a:rPr>
              <a:t>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Рисунок 9" descr="foot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00034" y="-24"/>
            <a:ext cx="8429684" cy="114300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2500"/>
          </a:bodyPr>
          <a:lstStyle/>
          <a:p>
            <a:pPr algn="ctr"/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Обмен документами  с поставщиками в </a:t>
            </a:r>
            <a:r>
              <a:rPr lang="ru-RU" sz="2800" b="1" i="1" dirty="0" err="1" smtClean="0">
                <a:solidFill>
                  <a:schemeClr val="tx1">
                    <a:lumMod val="75000"/>
                  </a:schemeClr>
                </a:solidFill>
              </a:rPr>
              <a:t>online</a:t>
            </a:r>
            <a:r>
              <a:rPr lang="ru-RU" sz="2800" b="1" i="1" dirty="0" smtClean="0">
                <a:solidFill>
                  <a:schemeClr val="tx1">
                    <a:lumMod val="75000"/>
                  </a:schemeClr>
                </a:solidFill>
              </a:rPr>
              <a:t> режиме</a:t>
            </a:r>
            <a:r>
              <a:rPr lang="en-US" sz="2800" b="1" i="1" dirty="0" smtClean="0">
                <a:solidFill>
                  <a:schemeClr val="tx1">
                    <a:lumMod val="75000"/>
                  </a:schemeClr>
                </a:solidFill>
              </a:rPr>
              <a:t>!</a:t>
            </a:r>
            <a:endParaRPr lang="ru-RU" sz="2800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2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>
                <a:reflection blurRad="6350" stA="55000" endA="300" endPos="2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Рисунок 13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571480"/>
            <a:ext cx="7717962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2141514"/>
            <a:ext cx="6286544" cy="4073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foot_ba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4348" y="-24"/>
            <a:ext cx="7772400" cy="928694"/>
          </a:xfrm>
        </p:spPr>
        <p:txBody>
          <a:bodyPr>
            <a:normAutofit/>
          </a:bodyPr>
          <a:lstStyle/>
          <a:p>
            <a:r>
              <a:rPr lang="ru-RU" sz="2500" b="1" i="1" dirty="0" smtClean="0">
                <a:solidFill>
                  <a:schemeClr val="tx1">
                    <a:lumMod val="75000"/>
                  </a:schemeClr>
                </a:solidFill>
              </a:rPr>
              <a:t>Программный комплекс обеспечит ежедневное обновление информации:</a:t>
            </a:r>
            <a:endParaRPr lang="ru-RU" sz="2500" b="1" i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9" name="Рисунок 8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502" y="1000108"/>
            <a:ext cx="2304894" cy="1838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ая выноска 9"/>
          <p:cNvSpPr/>
          <p:nvPr/>
        </p:nvSpPr>
        <p:spPr>
          <a:xfrm>
            <a:off x="71406" y="1071546"/>
            <a:ext cx="4000528" cy="1266697"/>
          </a:xfrm>
          <a:prstGeom prst="wedgeRectCallout">
            <a:avLst>
              <a:gd name="adj1" fmla="val 82633"/>
              <a:gd name="adj2" fmla="val 6628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700" dirty="0" smtClean="0">
                <a:solidFill>
                  <a:schemeClr val="tx1"/>
                </a:solidFill>
              </a:rPr>
              <a:t>Справочная </a:t>
            </a:r>
            <a:r>
              <a:rPr lang="ru-RU" sz="1700" dirty="0" smtClean="0">
                <a:solidFill>
                  <a:schemeClr val="tx1"/>
                </a:solidFill>
              </a:rPr>
              <a:t>информация</a:t>
            </a:r>
            <a:r>
              <a:rPr lang="uk-UA" sz="1700" dirty="0" smtClean="0">
                <a:solidFill>
                  <a:schemeClr val="tx1"/>
                </a:solidFill>
              </a:rPr>
              <a:t> о медикаментах</a:t>
            </a:r>
            <a:r>
              <a:rPr lang="ru-RU" sz="1700" dirty="0" smtClean="0">
                <a:solidFill>
                  <a:schemeClr val="tx1"/>
                </a:solidFill>
              </a:rPr>
              <a:t> – аннотации,  составы, АТС-классификация и много-много другой информации</a:t>
            </a:r>
            <a:endParaRPr lang="ru-RU" sz="1700" dirty="0">
              <a:solidFill>
                <a:schemeClr val="tx1"/>
              </a:solidFill>
            </a:endParaRPr>
          </a:p>
        </p:txBody>
      </p:sp>
      <p:pic>
        <p:nvPicPr>
          <p:cNvPr id="13" name="Рисунок 12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7568" y="2640957"/>
            <a:ext cx="2304894" cy="1699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ая выноска 13"/>
          <p:cNvSpPr/>
          <p:nvPr/>
        </p:nvSpPr>
        <p:spPr>
          <a:xfrm>
            <a:off x="571472" y="2571744"/>
            <a:ext cx="4143404" cy="1143008"/>
          </a:xfrm>
          <a:prstGeom prst="wedgeRectCallout">
            <a:avLst>
              <a:gd name="adj1" fmla="val 78279"/>
              <a:gd name="adj2" fmla="val 25676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Нормативные и регуляторные документы: списки ЦРГ, бракованные серии, информация о регистрации и прочее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1" name="Рисунок 10" descr="Northwind1GTCF_modified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9072" y="4214818"/>
            <a:ext cx="2304894" cy="1529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ая выноска 14"/>
          <p:cNvSpPr/>
          <p:nvPr/>
        </p:nvSpPr>
        <p:spPr>
          <a:xfrm>
            <a:off x="1142976" y="4000504"/>
            <a:ext cx="4143404" cy="1143008"/>
          </a:xfrm>
          <a:prstGeom prst="wedgeRectCallout">
            <a:avLst>
              <a:gd name="adj1" fmla="val 78279"/>
              <a:gd name="adj2" fmla="val 25676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Информация о конкурентной среде – цены и номенклатура региона, тренды развития рынка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1" name="Рисунок 20" descr="foot_ba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4348" y="-24"/>
            <a:ext cx="7772400" cy="928694"/>
          </a:xfrm>
        </p:spPr>
        <p:txBody>
          <a:bodyPr>
            <a:normAutofit/>
          </a:bodyPr>
          <a:lstStyle/>
          <a:p>
            <a:r>
              <a:rPr lang="ru-RU" sz="2500" b="1" i="1" dirty="0" smtClean="0">
                <a:solidFill>
                  <a:schemeClr val="tx1">
                    <a:lumMod val="75000"/>
                  </a:schemeClr>
                </a:solidFill>
              </a:rPr>
              <a:t>Программный комплекс обеспечит ежедневное обновление информации:</a:t>
            </a:r>
            <a:endParaRPr lang="ru-RU" sz="2500" i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9" name="Рисунок 8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000108"/>
            <a:ext cx="2304894" cy="1838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2643182"/>
            <a:ext cx="2304894" cy="1699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Northwind1GTCF_modified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9072" y="4214818"/>
            <a:ext cx="2304894" cy="1529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Скругленная прямоугольная выноска 19"/>
          <p:cNvSpPr/>
          <p:nvPr/>
        </p:nvSpPr>
        <p:spPr>
          <a:xfrm>
            <a:off x="1142976" y="1571612"/>
            <a:ext cx="4500594" cy="1928826"/>
          </a:xfrm>
          <a:prstGeom prst="wedgeRoundRectCallout">
            <a:avLst>
              <a:gd name="adj1" fmla="val -51905"/>
              <a:gd name="adj2" fmla="val 106872"/>
              <a:gd name="adj3" fmla="val 16667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Преимущество: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chemeClr val="tx1"/>
                </a:solidFill>
              </a:rPr>
              <a:t> Получение информации из одного источника!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chemeClr val="tx1"/>
                </a:solidFill>
              </a:rPr>
              <a:t> Возможность использовать информацию непосредственно в бизнес-процессе!</a:t>
            </a:r>
          </a:p>
          <a:p>
            <a:pPr algn="ctr"/>
            <a:endParaRPr lang="ru-RU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9" name="Рисунок 18" descr="foot_ba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  <p:pic>
        <p:nvPicPr>
          <p:cNvPr id="17" name="Рисунок 16" descr="pc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82" y="4143380"/>
            <a:ext cx="2128543" cy="212854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2.42775E-6 L -0.66945 0.39861 " pathEditMode="relative" ptsTypes="AA">
                                      <p:cBhvr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2.71676E-6 L -0.66945 0.17826 " pathEditMode="relative" ptsTypes="AA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6.7052E-6 L -0.68507 -0.04209 " pathEditMode="relative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2331136"/>
            <a:ext cx="5857916" cy="2740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Выноска 2 17"/>
          <p:cNvSpPr/>
          <p:nvPr/>
        </p:nvSpPr>
        <p:spPr>
          <a:xfrm>
            <a:off x="1114792" y="142852"/>
            <a:ext cx="6000792" cy="1000132"/>
          </a:xfrm>
          <a:prstGeom prst="borderCallout2">
            <a:avLst>
              <a:gd name="adj1" fmla="val 18750"/>
              <a:gd name="adj2" fmla="val -73"/>
              <a:gd name="adj3" fmla="val 18972"/>
              <a:gd name="adj4" fmla="val -2571"/>
              <a:gd name="adj5" fmla="val 476379"/>
              <a:gd name="adj6" fmla="val -3047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Поддержка эталонного справочника медикаментов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2D9725"/>
                </a:solidFill>
              </a:rPr>
              <a:t>Исключение возникновения пересортицы</a:t>
            </a:r>
          </a:p>
        </p:txBody>
      </p:sp>
      <p:sp>
        <p:nvSpPr>
          <p:cNvPr id="22" name="Выноска 2 21"/>
          <p:cNvSpPr/>
          <p:nvPr/>
        </p:nvSpPr>
        <p:spPr>
          <a:xfrm>
            <a:off x="1471982" y="1214422"/>
            <a:ext cx="5929354" cy="1071570"/>
          </a:xfrm>
          <a:prstGeom prst="borderCallout2">
            <a:avLst>
              <a:gd name="adj1" fmla="val 18750"/>
              <a:gd name="adj2" fmla="val -73"/>
              <a:gd name="adj3" fmla="val 18972"/>
              <a:gd name="adj4" fmla="val -2571"/>
              <a:gd name="adj5" fmla="val 350962"/>
              <a:gd name="adj6" fmla="val -8375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Данные о регистрации медикаментов и о запрещенных для реализации сериях</a:t>
            </a:r>
          </a:p>
          <a:p>
            <a:pPr algn="ctr"/>
            <a:r>
              <a:rPr lang="ru-RU" b="1" dirty="0" smtClean="0">
                <a:solidFill>
                  <a:srgbClr val="2D9725"/>
                </a:solidFill>
              </a:rPr>
              <a:t>- Осуществление контроля остатков и при приходе медикаментов</a:t>
            </a:r>
            <a:endParaRPr lang="ru-RU" b="1" dirty="0">
              <a:solidFill>
                <a:srgbClr val="2D9725"/>
              </a:solidFill>
            </a:endParaRPr>
          </a:p>
        </p:txBody>
      </p:sp>
      <p:pic>
        <p:nvPicPr>
          <p:cNvPr id="23" name="Рисунок 22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3143248"/>
            <a:ext cx="5243158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foot_ba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  <p:pic>
        <p:nvPicPr>
          <p:cNvPr id="14" name="Рисунок 13" descr="pc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4143380"/>
            <a:ext cx="2128543" cy="212854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090" y="2428868"/>
            <a:ext cx="5574802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6320" y="3214686"/>
            <a:ext cx="596483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Выноска 2 17"/>
          <p:cNvSpPr/>
          <p:nvPr/>
        </p:nvSpPr>
        <p:spPr>
          <a:xfrm>
            <a:off x="1142976" y="142852"/>
            <a:ext cx="6000792" cy="1000132"/>
          </a:xfrm>
          <a:prstGeom prst="borderCallout2">
            <a:avLst>
              <a:gd name="adj1" fmla="val 18750"/>
              <a:gd name="adj2" fmla="val -73"/>
              <a:gd name="adj3" fmla="val 18972"/>
              <a:gd name="adj4" fmla="val -2571"/>
              <a:gd name="adj5" fmla="val 481750"/>
              <a:gd name="adj6" fmla="val -3326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Справочник унифицированных кодов (код «морион»)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2D9725"/>
                </a:solidFill>
              </a:rPr>
              <a:t> Автоматизация прихода накладных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2D9725"/>
                </a:solidFill>
              </a:rPr>
              <a:t> Автоматизация импорта прайс-листа</a:t>
            </a:r>
          </a:p>
          <a:p>
            <a:pPr algn="ctr"/>
            <a:endParaRPr lang="ru-RU" b="1" dirty="0" smtClean="0">
              <a:solidFill>
                <a:srgbClr val="2D9725"/>
              </a:solidFill>
            </a:endParaRPr>
          </a:p>
        </p:txBody>
      </p:sp>
      <p:sp>
        <p:nvSpPr>
          <p:cNvPr id="22" name="Выноска 2 21"/>
          <p:cNvSpPr/>
          <p:nvPr/>
        </p:nvSpPr>
        <p:spPr>
          <a:xfrm>
            <a:off x="1607560" y="1285860"/>
            <a:ext cx="5929354" cy="1071570"/>
          </a:xfrm>
          <a:prstGeom prst="borderCallout2">
            <a:avLst>
              <a:gd name="adj1" fmla="val 18750"/>
              <a:gd name="adj2" fmla="val -73"/>
              <a:gd name="adj3" fmla="val 18972"/>
              <a:gd name="adj4" fmla="val -2571"/>
              <a:gd name="adj5" fmla="val 338672"/>
              <a:gd name="adj6" fmla="val -10876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Справочники принадлежности медикаментов </a:t>
            </a:r>
          </a:p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к регуляторным документам -</a:t>
            </a:r>
          </a:p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ЦРГ и «закупка за бюджетные средства»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2D9725"/>
                </a:solidFill>
              </a:rPr>
              <a:t> Корректная наценка и переоценка</a:t>
            </a:r>
          </a:p>
        </p:txBody>
      </p:sp>
      <p:pic>
        <p:nvPicPr>
          <p:cNvPr id="16" name="Рисунок 15" descr="foot_ba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  <p:pic>
        <p:nvPicPr>
          <p:cNvPr id="14" name="Рисунок 13" descr="pc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4143380"/>
            <a:ext cx="2128543" cy="212854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Выноска 2 17"/>
          <p:cNvSpPr/>
          <p:nvPr/>
        </p:nvSpPr>
        <p:spPr>
          <a:xfrm>
            <a:off x="1071183" y="71414"/>
            <a:ext cx="6000792" cy="1000132"/>
          </a:xfrm>
          <a:prstGeom prst="borderCallout2">
            <a:avLst>
              <a:gd name="adj1" fmla="val 18750"/>
              <a:gd name="adj2" fmla="val -73"/>
              <a:gd name="adj3" fmla="val 18972"/>
              <a:gd name="adj4" fmla="val -2571"/>
              <a:gd name="adj5" fmla="val 490458"/>
              <a:gd name="adj6" fmla="val -1875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Аннотации и составы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2D9725"/>
                </a:solidFill>
              </a:rPr>
              <a:t> Предоставление покупателю исчерпывающей справочной информации о медикаментах</a:t>
            </a:r>
          </a:p>
          <a:p>
            <a:pPr algn="ctr"/>
            <a:endParaRPr lang="ru-RU" b="1" dirty="0" smtClean="0">
              <a:solidFill>
                <a:srgbClr val="2D9725"/>
              </a:solidFill>
            </a:endParaRPr>
          </a:p>
        </p:txBody>
      </p:sp>
      <p:pic>
        <p:nvPicPr>
          <p:cNvPr id="23" name="Рисунок 22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285992"/>
            <a:ext cx="5783138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3762242"/>
            <a:ext cx="6072230" cy="2309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foot_ba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  <p:sp>
        <p:nvSpPr>
          <p:cNvPr id="22" name="Выноска 2 21"/>
          <p:cNvSpPr/>
          <p:nvPr/>
        </p:nvSpPr>
        <p:spPr>
          <a:xfrm>
            <a:off x="1285497" y="1178298"/>
            <a:ext cx="5929354" cy="1071570"/>
          </a:xfrm>
          <a:prstGeom prst="borderCallout2">
            <a:avLst>
              <a:gd name="adj1" fmla="val 18750"/>
              <a:gd name="adj2" fmla="val -73"/>
              <a:gd name="adj3" fmla="val 18972"/>
              <a:gd name="adj4" fmla="val -2571"/>
              <a:gd name="adj5" fmla="val 346291"/>
              <a:gd name="adj6" fmla="val -5767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Справочник синонимов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2D9725"/>
                </a:solidFill>
              </a:rPr>
              <a:t> Замена отсутствующего медикамента имеющимися в наличии синонимами </a:t>
            </a:r>
          </a:p>
        </p:txBody>
      </p:sp>
      <p:pic>
        <p:nvPicPr>
          <p:cNvPr id="14" name="Рисунок 13" descr="pc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4143380"/>
            <a:ext cx="2128543" cy="212854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2928934"/>
            <a:ext cx="6325620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Выноска 2 17"/>
          <p:cNvSpPr/>
          <p:nvPr/>
        </p:nvSpPr>
        <p:spPr>
          <a:xfrm>
            <a:off x="857224" y="71414"/>
            <a:ext cx="7786742" cy="1071570"/>
          </a:xfrm>
          <a:prstGeom prst="borderCallout2">
            <a:avLst>
              <a:gd name="adj1" fmla="val 18750"/>
              <a:gd name="adj2" fmla="val -73"/>
              <a:gd name="adj3" fmla="val 18972"/>
              <a:gd name="adj4" fmla="val -2571"/>
              <a:gd name="adj5" fmla="val 445760"/>
              <a:gd name="adj6" fmla="val 1290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Справочник групп медикаментов 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2D9725"/>
                </a:solidFill>
              </a:rPr>
              <a:t> Корректное формирование потребности и заказа</a:t>
            </a:r>
          </a:p>
          <a:p>
            <a:pPr algn="ctr">
              <a:buFontTx/>
              <a:buChar char="-"/>
            </a:pPr>
            <a:r>
              <a:rPr lang="ru-RU" b="1" dirty="0" smtClean="0">
                <a:solidFill>
                  <a:srgbClr val="2D9725"/>
                </a:solidFill>
              </a:rPr>
              <a:t> Корректное построение анализа деятельности</a:t>
            </a:r>
          </a:p>
          <a:p>
            <a:pPr algn="ctr"/>
            <a:endParaRPr lang="ru-RU" b="1" dirty="0" smtClean="0">
              <a:solidFill>
                <a:srgbClr val="2D9725"/>
              </a:solidFill>
            </a:endParaRPr>
          </a:p>
        </p:txBody>
      </p:sp>
      <p:pic>
        <p:nvPicPr>
          <p:cNvPr id="23" name="Рисунок 22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728" y="1500174"/>
            <a:ext cx="8439272" cy="1507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foot_ba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  <p:pic>
        <p:nvPicPr>
          <p:cNvPr id="13" name="Рисунок 12" descr="pc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4143380"/>
            <a:ext cx="2128543" cy="212854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6" descr="C:\Users\ip\Desktop\Временные файы\Новая Презентация\Aptek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Northwind1GTCF_modified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734" y="642918"/>
            <a:ext cx="594440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Northwind1GTCF_modified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0700" y="1500174"/>
            <a:ext cx="637320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Northwind1GTCF_modified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6330" y="2480037"/>
            <a:ext cx="5426264" cy="3592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Выноска 2 17"/>
          <p:cNvSpPr/>
          <p:nvPr/>
        </p:nvSpPr>
        <p:spPr>
          <a:xfrm>
            <a:off x="714348" y="71414"/>
            <a:ext cx="7786742" cy="642942"/>
          </a:xfrm>
          <a:prstGeom prst="borderCallout2">
            <a:avLst>
              <a:gd name="adj1" fmla="val 18750"/>
              <a:gd name="adj2" fmla="val -73"/>
              <a:gd name="adj3" fmla="val 18972"/>
              <a:gd name="adj4" fmla="val -2571"/>
              <a:gd name="adj5" fmla="val 736129"/>
              <a:gd name="adj6" fmla="val 3643"/>
            </a:avLst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Статистические данные</a:t>
            </a:r>
          </a:p>
        </p:txBody>
      </p:sp>
      <p:pic>
        <p:nvPicPr>
          <p:cNvPr id="16" name="Рисунок 15" descr="foot_ba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  <p:pic>
        <p:nvPicPr>
          <p:cNvPr id="19" name="Рисунок 18" descr="pc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82" y="4143380"/>
            <a:ext cx="2128543" cy="212854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7"/>
          <p:cNvSpPr txBox="1">
            <a:spLocks noChangeArrowheads="1"/>
          </p:cNvSpPr>
          <p:nvPr/>
        </p:nvSpPr>
        <p:spPr bwMode="auto">
          <a:xfrm>
            <a:off x="500034" y="208642"/>
            <a:ext cx="81375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i="1" dirty="0" smtClean="0">
                <a:solidFill>
                  <a:schemeClr val="tx1">
                    <a:lumMod val="75000"/>
                  </a:schemeClr>
                </a:solidFill>
              </a:rPr>
              <a:t>Быстрый старт, настройка и запуск системы в течении </a:t>
            </a:r>
            <a:r>
              <a:rPr lang="en-US" sz="2400" b="1" i="1" dirty="0" smtClean="0">
                <a:solidFill>
                  <a:schemeClr val="tx1">
                    <a:lumMod val="75000"/>
                  </a:schemeClr>
                </a:solidFill>
              </a:rPr>
              <a:t>одного</a:t>
            </a:r>
            <a:r>
              <a:rPr lang="ru-RU" sz="2400" b="1" i="1" dirty="0" smtClean="0">
                <a:solidFill>
                  <a:schemeClr val="tx1">
                    <a:lumMod val="75000"/>
                  </a:schemeClr>
                </a:solidFill>
              </a:rPr>
              <a:t> дня</a:t>
            </a:r>
            <a:r>
              <a:rPr lang="en-US" sz="2400" i="1" dirty="0" smtClean="0">
                <a:solidFill>
                  <a:schemeClr val="tx1">
                    <a:lumMod val="75000"/>
                  </a:schemeClr>
                </a:solidFill>
              </a:rPr>
              <a:t>!</a:t>
            </a:r>
          </a:p>
          <a:p>
            <a:endParaRPr lang="ru-RU" sz="1600" i="1" dirty="0">
              <a:solidFill>
                <a:srgbClr val="000000"/>
              </a:solidFill>
            </a:endParaRPr>
          </a:p>
        </p:txBody>
      </p:sp>
      <p:sp>
        <p:nvSpPr>
          <p:cNvPr id="10" name="Text Box 67"/>
          <p:cNvSpPr txBox="1">
            <a:spLocks noChangeArrowheads="1"/>
          </p:cNvSpPr>
          <p:nvPr/>
        </p:nvSpPr>
        <p:spPr bwMode="auto">
          <a:xfrm>
            <a:off x="500034" y="1214422"/>
            <a:ext cx="807249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sz="2400" i="1" dirty="0">
              <a:solidFill>
                <a:srgbClr val="000000"/>
              </a:solidFill>
            </a:endParaRPr>
          </a:p>
          <a:p>
            <a:pPr>
              <a:buFontTx/>
              <a:buChar char="-"/>
            </a:pPr>
            <a:r>
              <a:rPr lang="ru-RU" sz="2400" i="1" dirty="0"/>
              <a:t>Обеспечивается работа </a:t>
            </a:r>
            <a:r>
              <a:rPr lang="ru-RU" sz="2400" i="1" dirty="0" smtClean="0"/>
              <a:t>с распространённым </a:t>
            </a:r>
            <a:r>
              <a:rPr lang="ru-RU" sz="2400" i="1" dirty="0"/>
              <a:t>фискальным и не фискальным </a:t>
            </a:r>
            <a:r>
              <a:rPr lang="ru-RU" sz="2400" i="1" dirty="0" smtClean="0"/>
              <a:t>оборудованием</a:t>
            </a:r>
            <a:endParaRPr lang="en-US" sz="2400" i="1" dirty="0" smtClean="0"/>
          </a:p>
          <a:p>
            <a:pPr>
              <a:buFontTx/>
              <a:buChar char="-"/>
            </a:pPr>
            <a:endParaRPr lang="ru-RU" sz="2400" i="1" dirty="0"/>
          </a:p>
          <a:p>
            <a:pPr>
              <a:buFontTx/>
              <a:buChar char="-"/>
            </a:pPr>
            <a:r>
              <a:rPr lang="ru-RU" sz="2400" i="1" dirty="0"/>
              <a:t>Простота перехода с других систем учёта - просто загрузив каталог, остатки, инвентаризацию или перемещение</a:t>
            </a:r>
            <a:endParaRPr lang="en-US" sz="2400" i="1" dirty="0"/>
          </a:p>
          <a:p>
            <a:endParaRPr lang="ru-RU" sz="2400" i="1" dirty="0"/>
          </a:p>
          <a:p>
            <a:r>
              <a:rPr lang="ru-RU" sz="2400" i="1" dirty="0"/>
              <a:t>- Консультации относительно </a:t>
            </a:r>
            <a:r>
              <a:rPr lang="ru-RU" sz="2400" i="1" dirty="0" smtClean="0"/>
              <a:t>номенклатурной </a:t>
            </a:r>
            <a:r>
              <a:rPr lang="ru-RU" sz="2400" i="1" dirty="0"/>
              <a:t>и ценовой политики Вашей компании, используя </a:t>
            </a:r>
            <a:r>
              <a:rPr lang="ru-RU" sz="2400" i="1" dirty="0" smtClean="0"/>
              <a:t>данные о продажах в регионе</a:t>
            </a:r>
            <a:endParaRPr lang="ru-RU" sz="2400" i="1" dirty="0"/>
          </a:p>
        </p:txBody>
      </p:sp>
      <p:pic>
        <p:nvPicPr>
          <p:cNvPr id="7" name="Рисунок 6" descr="foot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Northwind1GTCF_modifie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5" y="928670"/>
            <a:ext cx="7427015" cy="50006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 fov="1200000">
              <a:rot lat="19694920" lon="511374" rev="21174298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5" name="Text Box 67"/>
          <p:cNvSpPr txBox="1">
            <a:spLocks noChangeArrowheads="1"/>
          </p:cNvSpPr>
          <p:nvPr/>
        </p:nvSpPr>
        <p:spPr bwMode="auto">
          <a:xfrm>
            <a:off x="357158" y="285728"/>
            <a:ext cx="81375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solidFill>
                  <a:schemeClr val="tx1">
                    <a:lumMod val="75000"/>
                  </a:schemeClr>
                </a:solidFill>
              </a:rPr>
              <a:t>Внедряем и обеспечиваем поддержку по всей территории Украины</a:t>
            </a:r>
            <a:r>
              <a:rPr lang="en-US" sz="2800" dirty="0" smtClean="0">
                <a:solidFill>
                  <a:schemeClr val="tx1">
                    <a:lumMod val="75000"/>
                  </a:schemeClr>
                </a:solidFill>
              </a:rPr>
              <a:t>!</a:t>
            </a:r>
            <a:r>
              <a:rPr lang="ru-RU" sz="2800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en-US" sz="2800" dirty="0" smtClean="0">
              <a:solidFill>
                <a:schemeClr val="tx1">
                  <a:lumMod val="75000"/>
                </a:schemeClr>
              </a:solidFill>
            </a:endParaRPr>
          </a:p>
          <a:p>
            <a:endParaRPr lang="ru-RU" sz="1600" i="1" dirty="0">
              <a:solidFill>
                <a:srgbClr val="000000"/>
              </a:solidFill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2357422" y="1714488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>
            <a:off x="2928926" y="1857364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>
            <a:off x="4357686" y="2285992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5-конечная звезда 15"/>
          <p:cNvSpPr/>
          <p:nvPr/>
        </p:nvSpPr>
        <p:spPr>
          <a:xfrm>
            <a:off x="2428860" y="2643182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5-конечная звезда 16"/>
          <p:cNvSpPr/>
          <p:nvPr/>
        </p:nvSpPr>
        <p:spPr>
          <a:xfrm>
            <a:off x="4071934" y="4214818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5-конечная звезда 17"/>
          <p:cNvSpPr/>
          <p:nvPr/>
        </p:nvSpPr>
        <p:spPr>
          <a:xfrm>
            <a:off x="3500430" y="2928934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5-конечная звезда 18"/>
          <p:cNvSpPr/>
          <p:nvPr/>
        </p:nvSpPr>
        <p:spPr>
          <a:xfrm>
            <a:off x="1857356" y="2357430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5-конечная звезда 19"/>
          <p:cNvSpPr/>
          <p:nvPr/>
        </p:nvSpPr>
        <p:spPr>
          <a:xfrm>
            <a:off x="5572132" y="5072074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5-конечная звезда 20"/>
          <p:cNvSpPr/>
          <p:nvPr/>
        </p:nvSpPr>
        <p:spPr>
          <a:xfrm>
            <a:off x="7786710" y="3000372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5-конечная звезда 21"/>
          <p:cNvSpPr/>
          <p:nvPr/>
        </p:nvSpPr>
        <p:spPr>
          <a:xfrm>
            <a:off x="6357950" y="3929066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5-конечная звезда 22"/>
          <p:cNvSpPr/>
          <p:nvPr/>
        </p:nvSpPr>
        <p:spPr>
          <a:xfrm>
            <a:off x="5715008" y="2000240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5-конечная звезда 23"/>
          <p:cNvSpPr/>
          <p:nvPr/>
        </p:nvSpPr>
        <p:spPr>
          <a:xfrm>
            <a:off x="5715008" y="2643182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5-конечная звезда 24"/>
          <p:cNvSpPr/>
          <p:nvPr/>
        </p:nvSpPr>
        <p:spPr>
          <a:xfrm>
            <a:off x="1928794" y="2928934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5-конечная звезда 25"/>
          <p:cNvSpPr/>
          <p:nvPr/>
        </p:nvSpPr>
        <p:spPr>
          <a:xfrm>
            <a:off x="5000628" y="3286124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5-конечная звезда 26"/>
          <p:cNvSpPr/>
          <p:nvPr/>
        </p:nvSpPr>
        <p:spPr>
          <a:xfrm>
            <a:off x="4643438" y="2857496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5-конечная звезда 27"/>
          <p:cNvSpPr/>
          <p:nvPr/>
        </p:nvSpPr>
        <p:spPr>
          <a:xfrm>
            <a:off x="5143504" y="2786058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5-конечная звезда 28"/>
          <p:cNvSpPr/>
          <p:nvPr/>
        </p:nvSpPr>
        <p:spPr>
          <a:xfrm>
            <a:off x="7215206" y="3429000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5-конечная звезда 29"/>
          <p:cNvSpPr/>
          <p:nvPr/>
        </p:nvSpPr>
        <p:spPr>
          <a:xfrm>
            <a:off x="6072198" y="3286124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5-конечная звезда 30"/>
          <p:cNvSpPr/>
          <p:nvPr/>
        </p:nvSpPr>
        <p:spPr>
          <a:xfrm>
            <a:off x="6715140" y="2714620"/>
            <a:ext cx="214314" cy="21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Рисунок 31" descr="foot_ba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43644"/>
            <a:ext cx="9144000" cy="714356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0" y="6235720"/>
            <a:ext cx="6357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bg1"/>
                </a:solidFill>
              </a:rPr>
              <a:t>Преимущество для Вашего Бизнеса</a:t>
            </a:r>
            <a:r>
              <a:rPr lang="en-US" sz="2800" b="1" i="1" dirty="0" smtClean="0">
                <a:solidFill>
                  <a:schemeClr val="bg1"/>
                </a:solidFill>
              </a:rPr>
              <a:t>!</a:t>
            </a:r>
            <a:endParaRPr lang="ru-RU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la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54882"/>
            <a:ext cx="9144000" cy="570311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286644" y="6417254"/>
            <a:ext cx="16514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smtClean="0">
                <a:solidFill>
                  <a:srgbClr val="000000"/>
                </a:solidFill>
              </a:rPr>
              <a:t>(044) 585-97-10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00364" y="6273249"/>
            <a:ext cx="20717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chemeClr val="tx1">
                    <a:lumMod val="50000"/>
                  </a:schemeClr>
                </a:solidFill>
              </a:rPr>
              <a:t>public@morion.ua</a:t>
            </a:r>
            <a:endParaRPr lang="en-US" sz="1600" b="1" i="1" dirty="0" smtClean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ru-RU" sz="1600" b="1" i="1" dirty="0" err="1" smtClean="0">
                <a:solidFill>
                  <a:schemeClr val="tx1">
                    <a:lumMod val="50000"/>
                  </a:schemeClr>
                </a:solidFill>
              </a:rPr>
              <a:t>alex@morion.ua</a:t>
            </a:r>
            <a:endParaRPr lang="ru-RU" sz="1600" b="1" i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50998" y="6429396"/>
            <a:ext cx="18213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i="1" dirty="0" smtClean="0">
                <a:solidFill>
                  <a:schemeClr val="tx1">
                    <a:lumMod val="50000"/>
                  </a:schemeClr>
                </a:solidFill>
              </a:rPr>
              <a:t>pharmbase.com.ua</a:t>
            </a:r>
            <a:endParaRPr lang="ru-RU" sz="1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99388" y="6286520"/>
            <a:ext cx="15151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 smtClean="0">
                <a:solidFill>
                  <a:schemeClr val="tx1">
                    <a:lumMod val="50000"/>
                  </a:schemeClr>
                </a:solidFill>
              </a:rPr>
              <a:t>г. Киев,</a:t>
            </a:r>
          </a:p>
          <a:p>
            <a:r>
              <a:rPr lang="ru-RU" sz="1600" b="1" i="1" dirty="0" smtClean="0">
                <a:solidFill>
                  <a:schemeClr val="tx1">
                    <a:lumMod val="50000"/>
                  </a:schemeClr>
                </a:solidFill>
              </a:rPr>
              <a:t>ул. Бажана 10а</a:t>
            </a:r>
            <a:endParaRPr lang="ru-RU" sz="1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5929330"/>
            <a:ext cx="3143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>
                <a:solidFill>
                  <a:srgbClr val="000000"/>
                </a:solidFill>
              </a:rPr>
              <a:t>Контактная информация:</a:t>
            </a:r>
            <a:endParaRPr lang="ru-RU" sz="2000" b="1" dirty="0">
              <a:solidFill>
                <a:srgbClr val="0000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28662" y="1160354"/>
            <a:ext cx="7096148" cy="911324"/>
          </a:xfrm>
        </p:spPr>
        <p:txBody>
          <a:bodyPr/>
          <a:lstStyle/>
          <a:p>
            <a:r>
              <a:rPr lang="ru-RU" b="1" dirty="0" smtClean="0">
                <a:solidFill>
                  <a:schemeClr val="tx1">
                    <a:lumMod val="75000"/>
                  </a:schemeClr>
                </a:solidFill>
              </a:rPr>
              <a:t>Спасибо за внимание!</a:t>
            </a:r>
            <a:endParaRPr lang="ru-RU" b="1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onlight">
  <a:themeElements>
    <a:clrScheme name="Moonlight">
      <a:dk1>
        <a:srgbClr val="595959"/>
      </a:dk1>
      <a:lt1>
        <a:srgbClr val="FFFFFF"/>
      </a:lt1>
      <a:dk2>
        <a:srgbClr val="2AB7FF"/>
      </a:dk2>
      <a:lt2>
        <a:srgbClr val="DBE5F1"/>
      </a:lt2>
      <a:accent1>
        <a:srgbClr val="20378C"/>
      </a:accent1>
      <a:accent2>
        <a:srgbClr val="A20000"/>
      </a:accent2>
      <a:accent3>
        <a:srgbClr val="534088"/>
      </a:accent3>
      <a:accent4>
        <a:srgbClr val="2D9123"/>
      </a:accent4>
      <a:accent5>
        <a:srgbClr val="7E2C80"/>
      </a:accent5>
      <a:accent6>
        <a:srgbClr val="4A4EC5"/>
      </a:accent6>
      <a:hlink>
        <a:srgbClr val="BBECFF"/>
      </a:hlink>
      <a:folHlink>
        <a:srgbClr val="DDDDDD"/>
      </a:folHlink>
    </a:clrScheme>
    <a:fontScheme name="Moonlight">
      <a:maj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onlight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50000"/>
              </a:schemeClr>
            </a:gs>
            <a:gs pos="35000">
              <a:schemeClr val="phClr">
                <a:tint val="80000"/>
                <a:satMod val="200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path path="rect">
            <a:fillToRect l="100000" t="100000"/>
          </a:path>
        </a:gradFill>
        <a:gradFill rotWithShape="1">
          <a:gsLst>
            <a:gs pos="0">
              <a:schemeClr val="phClr">
                <a:shade val="60000"/>
                <a:satMod val="150000"/>
              </a:schemeClr>
            </a:gs>
            <a:gs pos="80000">
              <a:schemeClr val="phClr">
                <a:shade val="100000"/>
                <a:satMod val="130000"/>
              </a:schemeClr>
            </a:gs>
            <a:gs pos="100000">
              <a:schemeClr val="phClr">
                <a:tint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atMod val="110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15000"/>
            </a:schemeClr>
          </a:solidFill>
          <a:prstDash val="solid"/>
        </a:ln>
      </a:lnStyleLst>
      <a:effectStyleLst>
        <a:effectStyle>
          <a:effectLst>
            <a:outerShdw blurRad="50800" dist="25400" dir="5400000" sx="101000" sy="101000" algn="ctr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</a:effectLst>
          <a:scene3d>
            <a:camera prst="orthographicFront">
              <a:rot lat="0" lon="0" rev="0"/>
            </a:camera>
            <a:lightRig rig="balanced" dir="tl">
              <a:rot lat="0" lon="0" rev="4200000"/>
            </a:lightRig>
          </a:scene3d>
          <a:sp3d>
            <a:bevelT w="25400" h="12700" prst="softRound"/>
          </a:sp3d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  <a:softEdge rad="3175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rect">
            <a:fillToRect l="100000" t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7437</TotalTime>
  <Words>1017</Words>
  <Application>Microsoft Office PowerPoint</Application>
  <PresentationFormat>Экран (4:3)</PresentationFormat>
  <Paragraphs>183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Moonlight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Программный комплекс обеспечит ежедневное обновление информации:</vt:lpstr>
      <vt:lpstr>Программный комплекс обеспечит ежедневное обновление информации: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Спасибо за внимание!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IT-решение по построению информационных потоков и программному обеспечению</dc:title>
  <dc:creator>Emetc</dc:creator>
  <cp:lastModifiedBy>Emetc</cp:lastModifiedBy>
  <cp:revision>200</cp:revision>
  <dcterms:created xsi:type="dcterms:W3CDTF">2010-09-17T12:08:08Z</dcterms:created>
  <dcterms:modified xsi:type="dcterms:W3CDTF">2010-10-18T07:07:27Z</dcterms:modified>
</cp:coreProperties>
</file>