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70" r:id="rId3"/>
    <p:sldId id="272" r:id="rId4"/>
    <p:sldId id="281" r:id="rId5"/>
    <p:sldId id="288" r:id="rId6"/>
    <p:sldId id="282" r:id="rId7"/>
    <p:sldId id="284" r:id="rId8"/>
    <p:sldId id="283" r:id="rId9"/>
    <p:sldId id="271" r:id="rId10"/>
    <p:sldId id="285" r:id="rId11"/>
    <p:sldId id="286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BF20-451C-4ADA-93B0-9179E34A2C6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1A7AC-D624-45A3-9021-1DBEEC26C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9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A7AC-D624-45A3-9021-1DBEEC26C5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1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DC5-A26E-4FB1-A43D-18E8BC5378D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C18B-C571-4400-9B66-205111857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4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528392" cy="3108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9269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ourier New" pitchFamily="49" charset="0"/>
              </a:rPr>
              <a:t>Удобство, быстрота, полнота заказа медикаментов в аптеку</a:t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ourier New" pitchFamily="49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БЕСПЛАТНО!</a:t>
            </a:r>
            <a:endParaRPr lang="ru-RU" sz="3200" dirty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pic>
        <p:nvPicPr>
          <p:cNvPr id="6" name="Picture 2" descr="https://encrypted-tbn0.gstatic.com/images?q=tbn:ANd9GcRM3I9UtAiM5ZhF_OXbwYuZOGo0jYEAUgtkHjImQ5URzjWgsyK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4509120"/>
            <a:ext cx="2214578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2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071934" y="1643050"/>
            <a:ext cx="4680520" cy="342902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rgbClr val="00B050"/>
                </a:solidFill>
              </a:rPr>
              <a:t>Гео-аптека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Интернет сервис, который позволит пользователю получить актуальную информацию о наличии, стоимости, местах продажи и условиях покупки фармацевтических товаров и услуг в непосредственной близости от местоположения самого пользователя</a:t>
            </a:r>
          </a:p>
          <a:p>
            <a:pPr>
              <a:buFontTx/>
              <a:buChar char="-"/>
            </a:pPr>
            <a:endParaRPr lang="ru-RU" i="1" dirty="0" smtClean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4643446"/>
            <a:ext cx="250033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Гео-аптека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3666004" cy="2608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727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76092"/>
                </a:solidFill>
              </a:rPr>
              <a:t>ПК АПТЕКА. Дополнительные сервисы</a:t>
            </a:r>
            <a:endParaRPr lang="ru-RU" sz="3200" dirty="0"/>
          </a:p>
        </p:txBody>
      </p:sp>
      <p:pic>
        <p:nvPicPr>
          <p:cNvPr id="6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071934" y="1653880"/>
            <a:ext cx="4680520" cy="314327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00B050"/>
                </a:solidFill>
                <a:cs typeface="Courier New" pitchFamily="49" charset="0"/>
              </a:rPr>
              <a:t>BI</a:t>
            </a:r>
            <a:r>
              <a:rPr lang="ru-RU" i="1" dirty="0">
                <a:solidFill>
                  <a:schemeClr val="tx2"/>
                </a:solidFill>
                <a:cs typeface="Courier New" pitchFamily="49" charset="0"/>
              </a:rPr>
              <a:t> </a:t>
            </a:r>
            <a:r>
              <a:rPr lang="ru-RU" i="1" dirty="0" smtClean="0">
                <a:solidFill>
                  <a:srgbClr val="00B050"/>
                </a:solidFill>
                <a:cs typeface="Courier New" pitchFamily="49" charset="0"/>
              </a:rPr>
              <a:t>Аптека</a:t>
            </a:r>
            <a:r>
              <a:rPr lang="ru-RU" i="1" dirty="0" smtClean="0">
                <a:solidFill>
                  <a:schemeClr val="tx2"/>
                </a:solidFill>
                <a:cs typeface="Courier New" pitchFamily="49" charset="0"/>
              </a:rPr>
              <a:t> </a:t>
            </a:r>
            <a:r>
              <a:rPr lang="ru-RU" i="1" dirty="0">
                <a:solidFill>
                  <a:schemeClr val="tx2"/>
                </a:solidFill>
                <a:cs typeface="Courier New" pitchFamily="49" charset="0"/>
              </a:rPr>
              <a:t>– это инструмент для проведения </a:t>
            </a:r>
            <a:r>
              <a:rPr lang="ru-RU" i="1" dirty="0" smtClean="0">
                <a:solidFill>
                  <a:schemeClr val="tx2"/>
                </a:solidFill>
                <a:cs typeface="Courier New" pitchFamily="49" charset="0"/>
              </a:rPr>
              <a:t>бизнес-анализа </a:t>
            </a:r>
            <a:r>
              <a:rPr lang="ru-RU" i="1" dirty="0">
                <a:solidFill>
                  <a:schemeClr val="tx2"/>
                </a:solidFill>
                <a:cs typeface="Courier New" pitchFamily="49" charset="0"/>
              </a:rPr>
              <a:t>работы аптечного предприятия, основываясь на данных о продажах собственной сети (аптеки, группы аптек) в сравнении с данными рыночных продаж целевой территории (аналитическая система Фармстандарт) </a:t>
            </a:r>
            <a:endParaRPr lang="ru-RU" i="1" dirty="0" smtClean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4714884"/>
            <a:ext cx="250033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+mj-lt"/>
                <a:cs typeface="Courier New" pitchFamily="49" charset="0"/>
              </a:rPr>
              <a:t>BI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Courier New" pitchFamily="49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+mj-lt"/>
                <a:cs typeface="Courier New" pitchFamily="49" charset="0"/>
              </a:rPr>
              <a:t>Аптека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481936" cy="2427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42852"/>
            <a:ext cx="8229600" cy="97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>
                <a:solidFill>
                  <a:srgbClr val="376092"/>
                </a:solidFill>
              </a:rPr>
              <a:t>ПК АПТЕКА. Дополнительные сервисы</a:t>
            </a:r>
            <a:endParaRPr lang="ru-RU" sz="3200" dirty="0"/>
          </a:p>
        </p:txBody>
      </p:sp>
      <p:pic>
        <p:nvPicPr>
          <p:cNvPr id="6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70992" y="4941168"/>
            <a:ext cx="570932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9652" y="575006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http://pharmbase.com.ua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(044) 585-97-10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03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Экономьте время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увеличивайте прибыль с нами!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322823.vk.me/v322823701/12a2/WW9rOG9-_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09" y="18250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0.gstatic.com/images?q=tbn:ANd9GcRM3I9UtAiM5ZhF_OXbwYuZOGo0jYEAUgtkHjImQ5URzjWgsyK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7009" y="3820372"/>
            <a:ext cx="2698599" cy="1938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53" y="3130682"/>
            <a:ext cx="4675915" cy="3240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9728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cs typeface="Courier New" pitchFamily="49" charset="0"/>
              </a:rPr>
              <a:t>функционал содержит актуальные предложения всех ведущих поставщиков ЛС, БАД, косметики, ИМН, а также необходимую нормативную информацию (регистрацию, статус, предписания и пр.)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cs typeface="Courier New" pitchFamily="49" charset="0"/>
              </a:rPr>
              <a:t>предназначен для формирования заказа и отправки его в центр закупок аптечной сети или непосредственно дистрибьютору </a:t>
            </a:r>
            <a:endParaRPr lang="ru-RU" sz="2000" dirty="0"/>
          </a:p>
        </p:txBody>
      </p:sp>
      <p:pic>
        <p:nvPicPr>
          <p:cNvPr id="6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0" y="53752"/>
            <a:ext cx="918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  <a:latin typeface="+mn-lt"/>
                <a:cs typeface="Courier New" pitchFamily="49" charset="0"/>
              </a:rPr>
              <a:t>«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cs typeface="Courier New" pitchFamily="49" charset="0"/>
              </a:rPr>
              <a:t>Фармзаказ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cs typeface="Courier New" pitchFamily="49" charset="0"/>
              </a:rPr>
              <a:t> АПТЕКА» - инструмент в коммуникациях между дистрибьютором и аптекой </a:t>
            </a:r>
            <a:endParaRPr lang="ru-RU" sz="2800" dirty="0">
              <a:solidFill>
                <a:srgbClr val="00B050"/>
              </a:solidFill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3752"/>
            <a:ext cx="918051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+mn-lt"/>
                <a:cs typeface="Courier New" pitchFamily="49" charset="0"/>
              </a:rPr>
              <a:t>«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cs typeface="Courier New" pitchFamily="49" charset="0"/>
              </a:rPr>
              <a:t>Фармзаказ</a:t>
            </a:r>
            <a:r>
              <a:rPr lang="ru-RU" sz="2800" b="1" dirty="0">
                <a:solidFill>
                  <a:srgbClr val="00B050"/>
                </a:solidFill>
                <a:latin typeface="+mn-lt"/>
                <a:cs typeface="Courier New" pitchFamily="49" charset="0"/>
              </a:rPr>
              <a:t> АПТЕКА» - инструмент 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cs typeface="Courier New" pitchFamily="49" charset="0"/>
              </a:rPr>
              <a:t>в коммуникациях </a:t>
            </a:r>
            <a:r>
              <a:rPr lang="ru-RU" sz="2800" b="1" dirty="0">
                <a:solidFill>
                  <a:srgbClr val="00B050"/>
                </a:solidFill>
                <a:latin typeface="+mn-lt"/>
                <a:cs typeface="Courier New" pitchFamily="49" charset="0"/>
              </a:rPr>
              <a:t>между 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cs typeface="Courier New" pitchFamily="49" charset="0"/>
              </a:rPr>
              <a:t>дистрибьютором и </a:t>
            </a:r>
            <a:r>
              <a:rPr lang="ru-RU" sz="2800" b="1" dirty="0">
                <a:solidFill>
                  <a:srgbClr val="00B050"/>
                </a:solidFill>
                <a:latin typeface="+mn-lt"/>
                <a:cs typeface="Courier New" pitchFamily="49" charset="0"/>
              </a:rPr>
              <a:t>аптекой </a:t>
            </a:r>
            <a:endParaRPr lang="ru-RU" sz="2800" dirty="0">
              <a:solidFill>
                <a:srgbClr val="00B05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4482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900" b="1" dirty="0">
                <a:cs typeface="Courier New" pitchFamily="49" charset="0"/>
              </a:rPr>
              <a:t>поставляется в составе программного комплекса «АПТЕКА» либо скачивается с сайта http://www.apteka.ua/pharmzakaz в качестве отдельного бесплатного программного обеспечения </a:t>
            </a:r>
          </a:p>
          <a:p>
            <a:pPr>
              <a:buFont typeface="Wingdings" pitchFamily="2" charset="2"/>
              <a:buChar char="Ø"/>
            </a:pPr>
            <a:r>
              <a:rPr lang="ru-RU" sz="2900" b="1" dirty="0">
                <a:cs typeface="Courier New" pitchFamily="49" charset="0"/>
              </a:rPr>
              <a:t>совместим со всеми учетными системами аптек</a:t>
            </a:r>
          </a:p>
          <a:p>
            <a:pPr>
              <a:buFont typeface="Wingdings" pitchFamily="2" charset="2"/>
              <a:buChar char="Ø"/>
            </a:pPr>
            <a:r>
              <a:rPr lang="ru-RU" sz="2900" b="1" dirty="0">
                <a:cs typeface="Courier New" pitchFamily="49" charset="0"/>
              </a:rPr>
              <a:t>учитывает индивидуальные условия аптеки на поставку медикаментов (индивидуальные скидки) </a:t>
            </a:r>
          </a:p>
          <a:p>
            <a:endParaRPr lang="ru-RU" dirty="0"/>
          </a:p>
        </p:txBody>
      </p:sp>
      <p:pic>
        <p:nvPicPr>
          <p:cNvPr id="6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44343"/>
            <a:ext cx="4680519" cy="3166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1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28596" y="4429132"/>
            <a:ext cx="216024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Заказ товара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4678" y="2139696"/>
            <a:ext cx="5357850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удобного варианта оптимизации заказа</a:t>
            </a: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«Умная» оптимизация в один клик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1052736"/>
            <a:ext cx="5357850" cy="823438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Ежедневное и своевременное обновление предложений поставщиков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Работа с актуальными предложениями и справочниками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2571744"/>
            <a:ext cx="2592288" cy="1671202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3229842" y="5445224"/>
            <a:ext cx="5357850" cy="107157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Возможности онлайн-документооборота с поставщиками!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Получение прайс-листов, дефектур-отказов и накладных поставщиков напрямую с их серверов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7276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376092"/>
                </a:solidFill>
              </a:rPr>
              <a:t>Фармзаказ</a:t>
            </a:r>
            <a:r>
              <a:rPr lang="ru-RU" sz="3200" dirty="0">
                <a:solidFill>
                  <a:srgbClr val="376092"/>
                </a:solidFill>
              </a:rPr>
              <a:t> АПТЕКА. </a:t>
            </a:r>
            <a:r>
              <a:rPr lang="ru-RU" sz="3200" dirty="0" smtClean="0">
                <a:solidFill>
                  <a:srgbClr val="376092"/>
                </a:solidFill>
              </a:rPr>
              <a:t>Функционал:</a:t>
            </a:r>
            <a:endParaRPr lang="ru-RU" sz="3200" dirty="0"/>
          </a:p>
        </p:txBody>
      </p:sp>
      <p:pic>
        <p:nvPicPr>
          <p:cNvPr id="16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229842" y="3212976"/>
            <a:ext cx="5357850" cy="83852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Необходимая нормативная информация 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Передача регистрация, статус, предписания и пр.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4678" y="4242946"/>
            <a:ext cx="5357850" cy="99238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Импорт потребности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дефектуры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ваших торговых точек в формате системы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Сбор потребности с точек в Центре Заказа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995936" y="1571612"/>
            <a:ext cx="4680520" cy="462020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Оптимизация по минимальной цене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выберет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минимальную цену среди предложений всех поставщиков либо только среди указанных вами.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   Оптимизация по количеству поставщиков определит поставщика, предложения которого максимально покрывают вашу потребность, отдаст предпочтение его предложениям и по оставшейся потребности опять начнет определять поставщика, предложения которого максимально покрывают вашу потребность и т.д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4214818"/>
            <a:ext cx="2857520" cy="157163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«Умная» оптимизация в один клик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7276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376092"/>
                </a:solidFill>
              </a:rPr>
              <a:t>Фармзаказ</a:t>
            </a:r>
            <a:r>
              <a:rPr lang="ru-RU" sz="3200" dirty="0">
                <a:solidFill>
                  <a:srgbClr val="376092"/>
                </a:solidFill>
              </a:rPr>
              <a:t> </a:t>
            </a:r>
            <a:r>
              <a:rPr lang="ru-RU" sz="3200" dirty="0" smtClean="0">
                <a:solidFill>
                  <a:srgbClr val="376092"/>
                </a:solidFill>
              </a:rPr>
              <a:t>АПТЕКА. Функционал:</a:t>
            </a:r>
            <a:endParaRPr lang="ru-RU" sz="3200" dirty="0"/>
          </a:p>
        </p:txBody>
      </p:sp>
      <p:pic>
        <p:nvPicPr>
          <p:cNvPr id="2054" name="Picture 6" descr="http://www.prostostudio.ru/kartinki/universal-mark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9" y="1707711"/>
            <a:ext cx="2857519" cy="2174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995936" y="1571612"/>
            <a:ext cx="4680520" cy="428628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Получение и импорт прайс-листа через интернет, нажатием одной кнопки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Актуальные остатки в прайс-листе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Автоматическое бронирование товара при заказе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Возврат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дефектуры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в режиме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онлайн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и повторный заказ товара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Получение накладной от поставщика через интернет</a:t>
            </a:r>
          </a:p>
          <a:p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rgbClr val="00B050"/>
                </a:solidFill>
              </a:rPr>
              <a:t>Вы значительно повысите скорость формирования заказа и избежите упущенных продаж!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4214818"/>
            <a:ext cx="2857520" cy="157163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Онлайн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-документооборот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с оптовыми поставщиками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5" y="1844824"/>
            <a:ext cx="2922611" cy="2189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7276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376092"/>
                </a:solidFill>
              </a:rPr>
              <a:t>Фармзаказ</a:t>
            </a:r>
            <a:r>
              <a:rPr lang="ru-RU" sz="3200" dirty="0">
                <a:solidFill>
                  <a:srgbClr val="376092"/>
                </a:solidFill>
              </a:rPr>
              <a:t> </a:t>
            </a:r>
            <a:r>
              <a:rPr lang="ru-RU" sz="3200" dirty="0" smtClean="0">
                <a:solidFill>
                  <a:srgbClr val="376092"/>
                </a:solidFill>
              </a:rPr>
              <a:t>АПТЕКА. Функционал: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62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429124" y="1412776"/>
            <a:ext cx="4247332" cy="396044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Служба технической поддержки обеспечит телефонную консультацию по любым вопросам в работе с нашим ПО!</a:t>
            </a:r>
          </a:p>
          <a:p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4429132"/>
            <a:ext cx="3071834" cy="92869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Поддержка по всей территории Украины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857652" cy="2482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7276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376092"/>
                </a:solidFill>
              </a:rPr>
              <a:t>Фармзаказ</a:t>
            </a:r>
            <a:r>
              <a:rPr lang="ru-RU" sz="3200" dirty="0" smtClean="0">
                <a:solidFill>
                  <a:srgbClr val="376092"/>
                </a:solidFill>
              </a:rPr>
              <a:t> </a:t>
            </a:r>
            <a:r>
              <a:rPr lang="ru-RU" sz="3200" dirty="0" smtClean="0">
                <a:solidFill>
                  <a:srgbClr val="376092"/>
                </a:solidFill>
              </a:rPr>
              <a:t>АПТЕКА. </a:t>
            </a:r>
            <a:r>
              <a:rPr lang="ru-RU" sz="3200" dirty="0" smtClean="0">
                <a:solidFill>
                  <a:srgbClr val="376092"/>
                </a:solidFill>
              </a:rPr>
              <a:t>Преимущества:</a:t>
            </a:r>
            <a:endParaRPr lang="ru-RU" sz="3200" dirty="0"/>
          </a:p>
        </p:txBody>
      </p:sp>
      <p:pic>
        <p:nvPicPr>
          <p:cNvPr id="7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28596" y="4437112"/>
            <a:ext cx="2160240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76092"/>
                </a:solidFill>
              </a:rPr>
              <a:t>Преимущества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2428892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060659" y="1492194"/>
            <a:ext cx="5786479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Удобство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7276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376092"/>
                </a:solidFill>
              </a:rPr>
              <a:t>Фармзаказ</a:t>
            </a:r>
            <a:r>
              <a:rPr lang="ru-RU" sz="3200" dirty="0" smtClean="0">
                <a:solidFill>
                  <a:srgbClr val="376092"/>
                </a:solidFill>
              </a:rPr>
              <a:t> АПТЕКА. Преимущества:</a:t>
            </a:r>
            <a:endParaRPr lang="ru-RU" sz="3200" dirty="0"/>
          </a:p>
        </p:txBody>
      </p:sp>
      <p:pic>
        <p:nvPicPr>
          <p:cNvPr id="9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085634" y="2778782"/>
            <a:ext cx="5786478" cy="93418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Скорость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85634" y="3999310"/>
            <a:ext cx="5786478" cy="89386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Недополученная прибыль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85633" y="5231692"/>
            <a:ext cx="5786479" cy="107762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Поддержка по всей территории Украины</a:t>
            </a:r>
          </a:p>
        </p:txBody>
      </p:sp>
    </p:spTree>
    <p:extLst>
      <p:ext uri="{BB962C8B-B14F-4D97-AF65-F5344CB8AC3E}">
        <p14:creationId xmlns:p14="http://schemas.microsoft.com/office/powerpoint/2010/main" val="12699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009" y="1772816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17</a:t>
            </a:r>
            <a:r>
              <a:rPr lang="ru-RU" sz="4400" b="1" dirty="0">
                <a:solidFill>
                  <a:srgbClr val="00B050"/>
                </a:solidFill>
              </a:rPr>
              <a:t>%</a:t>
            </a:r>
            <a:r>
              <a:rPr lang="ru-RU" sz="4400" b="1" dirty="0"/>
              <a:t> </a:t>
            </a:r>
            <a:r>
              <a:rPr lang="ru-RU" sz="4400" b="1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аптек уже выбрали </a:t>
            </a:r>
            <a:r>
              <a:rPr lang="ru-RU" dirty="0" err="1" smtClean="0"/>
              <a:t>Фармзаказ</a:t>
            </a:r>
            <a:r>
              <a:rPr lang="ru-RU" dirty="0" smtClean="0"/>
              <a:t> АПТЕКА в качестве системы заказа                                   (это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813 организаций</a:t>
            </a:r>
            <a:r>
              <a:rPr lang="ru-RU" dirty="0" smtClean="0"/>
              <a:t>, </a:t>
            </a:r>
          </a:p>
          <a:p>
            <a:pPr marL="0" indent="0" algn="ctr">
              <a:buNone/>
            </a:pPr>
            <a:r>
              <a:rPr lang="ru-RU" dirty="0" smtClean="0"/>
              <a:t>в состав которых входят </a:t>
            </a:r>
            <a:r>
              <a:rPr lang="ru-RU" dirty="0" smtClean="0">
                <a:solidFill>
                  <a:srgbClr val="00B050"/>
                </a:solidFill>
              </a:rPr>
              <a:t>2947 аптек</a:t>
            </a:r>
            <a:r>
              <a:rPr lang="ru-RU" dirty="0" smtClean="0"/>
              <a:t>)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-8447" y="476672"/>
            <a:ext cx="918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  <a:latin typeface="+mn-lt"/>
                <a:cs typeface="Courier New" pitchFamily="49" charset="0"/>
              </a:rPr>
              <a:t>«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cs typeface="Courier New" pitchFamily="49" charset="0"/>
              </a:rPr>
              <a:t>Фармзаказ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cs typeface="Courier New" pitchFamily="49" charset="0"/>
              </a:rPr>
              <a:t> АПТЕКА». Статистика пользователей системы, май 2015</a:t>
            </a:r>
            <a:endParaRPr lang="ru-RU" sz="2800" dirty="0">
              <a:solidFill>
                <a:srgbClr val="00B050"/>
              </a:solidFill>
              <a:latin typeface="+mn-lt"/>
              <a:cs typeface="Courier New" pitchFamily="49" charset="0"/>
            </a:endParaRPr>
          </a:p>
        </p:txBody>
      </p:sp>
      <p:pic>
        <p:nvPicPr>
          <p:cNvPr id="9" name="Picture 2" descr="http://www.apteka.ua/wp-content/uploads/2010/10/ap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205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roizvodstvo1c.ru/images/about_user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59" y="4875253"/>
            <a:ext cx="3238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5907</TotalTime>
  <Words>492</Words>
  <Application>Microsoft Office PowerPoint</Application>
  <PresentationFormat>Экран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Удобство, быстрота, полнота заказа медикаментов в аптеку БЕСПЛАТНО!</vt:lpstr>
      <vt:lpstr>Презентация PowerPoint</vt:lpstr>
      <vt:lpstr>«Фармзаказ АПТЕКА» - инструмент в коммуникациях между дистрибьютором и аптекой </vt:lpstr>
      <vt:lpstr>Фармзаказ АПТЕКА. Функционал:</vt:lpstr>
      <vt:lpstr>Фармзаказ АПТЕКА. Функционал:</vt:lpstr>
      <vt:lpstr>Фармзаказ АПТЕКА. Функционал:</vt:lpstr>
      <vt:lpstr>Фармзаказ АПТЕКА. Преимущества:</vt:lpstr>
      <vt:lpstr>Фармзаказ АПТЕКА. Преимущества:</vt:lpstr>
      <vt:lpstr>Презентация PowerPoint</vt:lpstr>
      <vt:lpstr>ПК АПТЕКА. Дополнительные сервисы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при обновлении Фармзак</dc:title>
  <dc:creator>Емец Александр Владимирович</dc:creator>
  <cp:lastModifiedBy>ММВ</cp:lastModifiedBy>
  <cp:revision>63</cp:revision>
  <dcterms:created xsi:type="dcterms:W3CDTF">2014-12-01T08:48:54Z</dcterms:created>
  <dcterms:modified xsi:type="dcterms:W3CDTF">2015-12-08T10:32:37Z</dcterms:modified>
</cp:coreProperties>
</file>